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3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87" r:id="rId2"/>
    <p:sldId id="421" r:id="rId3"/>
    <p:sldId id="422" r:id="rId4"/>
    <p:sldId id="423" r:id="rId5"/>
    <p:sldId id="424" r:id="rId6"/>
    <p:sldId id="425" r:id="rId7"/>
    <p:sldId id="426" r:id="rId8"/>
    <p:sldId id="427" r:id="rId9"/>
    <p:sldId id="428" r:id="rId10"/>
    <p:sldId id="438" r:id="rId11"/>
    <p:sldId id="440" r:id="rId12"/>
    <p:sldId id="441" r:id="rId13"/>
    <p:sldId id="442" r:id="rId14"/>
    <p:sldId id="444" r:id="rId15"/>
    <p:sldId id="420" r:id="rId16"/>
    <p:sldId id="447" r:id="rId17"/>
    <p:sldId id="448" r:id="rId18"/>
    <p:sldId id="449" r:id="rId19"/>
    <p:sldId id="450" r:id="rId20"/>
    <p:sldId id="451" r:id="rId21"/>
    <p:sldId id="452" r:id="rId22"/>
    <p:sldId id="453" r:id="rId23"/>
    <p:sldId id="454" r:id="rId24"/>
    <p:sldId id="455" r:id="rId25"/>
    <p:sldId id="458" r:id="rId26"/>
    <p:sldId id="459" r:id="rId27"/>
    <p:sldId id="460" r:id="rId28"/>
    <p:sldId id="466" r:id="rId29"/>
    <p:sldId id="461" r:id="rId30"/>
    <p:sldId id="462" r:id="rId31"/>
    <p:sldId id="463" r:id="rId32"/>
    <p:sldId id="464" r:id="rId33"/>
    <p:sldId id="465" r:id="rId34"/>
    <p:sldId id="415" r:id="rId35"/>
    <p:sldId id="399" r:id="rId36"/>
    <p:sldId id="397" r:id="rId37"/>
    <p:sldId id="398" r:id="rId38"/>
    <p:sldId id="401" r:id="rId39"/>
    <p:sldId id="402" r:id="rId40"/>
    <p:sldId id="403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CCECFF"/>
    <a:srgbClr val="9933FF"/>
    <a:srgbClr val="0033CC"/>
    <a:srgbClr val="CCCCFF"/>
    <a:srgbClr val="3333FF"/>
    <a:srgbClr val="0000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44" autoAdjust="0"/>
  </p:normalViewPr>
  <p:slideViewPr>
    <p:cSldViewPr>
      <p:cViewPr>
        <p:scale>
          <a:sx n="90" d="100"/>
          <a:sy n="90" d="100"/>
        </p:scale>
        <p:origin x="-8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9043F53-915A-4422-B3CF-6975AF78C638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5F5F320-B26B-4CDF-A3D9-5F0C5A95B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040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694" bIns="45694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7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4" rIns="91388" bIns="4569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443D44D-0195-4BB5-8B56-BF5F2C9A8C7E}" type="slidenum">
              <a:rPr lang="en-US" altLang="en-US">
                <a:latin typeface="Franklin Gothic Book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>
              <a:latin typeface="Franklin Gothic Book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7868" indent="-279949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19797" indent="-223959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67716" indent="-223959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5635" indent="-223959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FBCC615-FF11-4E10-8A88-0C8530C4EADA}" type="slidenum">
              <a:rPr lang="en-US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>
              <a:latin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E1619B-C775-4D1B-8941-AA84E685FBEC}" type="slidenum">
              <a:rPr lang="en-US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9BCCCD-4AA1-4204-B26E-32CD0B20914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969" tIns="45485" rIns="90969" bIns="45485" anchor="b"/>
          <a:lstStyle>
            <a:lvl1pPr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2D16A44-66DE-41BF-B31D-76A819F868EB}" type="slidenum">
              <a:rPr lang="en-US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US" altLang="en-US">
              <a:latin typeface="Arial" charset="0"/>
            </a:endParaRPr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6" tIns="45513" rIns="91026" bIns="45513" anchor="b"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DCFC3F-615C-4D15-BB14-FC335208C466}" type="slidenum">
              <a:rPr lang="en-US" altLang="en-US" sz="1300">
                <a:latin typeface="Arial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US" altLang="en-US" sz="1300">
              <a:latin typeface="Arial" charset="0"/>
            </a:endParaRPr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26" tIns="45513" rIns="91026" bIns="4551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BE4F7A0-CD71-4D9E-87CA-D4E3E14C480B}" type="slidenum">
              <a:rPr lang="en-US" smtClean="0"/>
              <a:pPr eaLnBrk="1" hangingPunct="1">
                <a:defRPr/>
              </a:pPr>
              <a:t>14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9D2796-3E69-4356-8AB2-BBDCF0F0B2FD}" type="slidenum">
              <a:rPr lang="en-US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969" tIns="45485" rIns="90969" bIns="45485" anchor="b"/>
          <a:lstStyle>
            <a:lvl1pPr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7F3C114-2622-45FD-930A-9DD0F962731E}" type="slidenum">
              <a:rPr lang="en-US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en-US" altLang="en-US">
              <a:latin typeface="Arial" charset="0"/>
            </a:endParaRPr>
          </a:p>
        </p:txBody>
      </p:sp>
      <p:sp>
        <p:nvSpPr>
          <p:cNvPr id="911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6" tIns="45513" rIns="91026" bIns="45513" anchor="b"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098BA2-D196-40CF-8898-AE8540E765A7}" type="slidenum">
              <a:rPr lang="en-US" altLang="en-US" sz="1300">
                <a:latin typeface="Arial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en-US" altLang="en-US" sz="1300">
              <a:latin typeface="Arial" charset="0"/>
            </a:endParaRPr>
          </a:p>
        </p:txBody>
      </p:sp>
      <p:sp>
        <p:nvSpPr>
          <p:cNvPr id="911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26" tIns="45513" rIns="91026" bIns="4551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AEE1EE-2721-46CC-BF35-68445CB4B220}" type="slidenum">
              <a:rPr lang="en-US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178E7B-FFAE-442D-8277-D7A4096B36A1}" type="slidenum">
              <a:rPr lang="en-US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2D6E83-AD81-44B7-9AEB-4332C5636904}" type="slidenum">
              <a:rPr lang="en-US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969" tIns="45485" rIns="90969" bIns="45485" anchor="b"/>
          <a:lstStyle>
            <a:lvl1pPr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32125F-45BB-41B6-A8A6-80F0C7964923}" type="slidenum">
              <a:rPr lang="en-US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>
              <a:latin typeface="Arial" charset="0"/>
            </a:endParaRPr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6" tIns="45513" rIns="91026" bIns="45513" anchor="b"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FDDA66-9FFA-41E9-A4E1-639CA48A208A}" type="slidenum">
              <a:rPr lang="en-US" altLang="en-US" sz="1300">
                <a:latin typeface="Arial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 sz="1300">
              <a:latin typeface="Arial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26" tIns="45513" rIns="91026" bIns="4551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8342D86-B236-4C73-8AFA-4DC78F262452}" type="slidenum">
              <a:rPr lang="en-US" smtClean="0"/>
              <a:pPr eaLnBrk="1" hangingPunct="1">
                <a:defRPr/>
              </a:pPr>
              <a:t>20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FB95A89-D686-46AC-97B8-629DB8FE11AD}" type="slidenum">
              <a:rPr lang="en-US" smtClean="0"/>
              <a:pPr eaLnBrk="1" hangingPunct="1">
                <a:defRPr/>
              </a:pPr>
              <a:t>21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B33AA7E-E38C-42AE-B110-EE7B01CE83F7}" type="slidenum">
              <a:rPr lang="en-US" smtClean="0"/>
              <a:pPr eaLnBrk="1" hangingPunct="1">
                <a:defRPr/>
              </a:pPr>
              <a:t>22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5F7CA90-A447-47DF-BC05-89D247B19F4D}" type="slidenum">
              <a:rPr lang="en-US" smtClean="0"/>
              <a:pPr eaLnBrk="1" hangingPunct="1">
                <a:defRPr/>
              </a:pPr>
              <a:t>23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19BB43A-8BBE-4717-BFF0-99E68D34AAD6}" type="slidenum">
              <a:rPr lang="en-US" smtClean="0"/>
              <a:pPr eaLnBrk="1" hangingPunct="1">
                <a:defRPr/>
              </a:pPr>
              <a:t>24</a:t>
            </a:fld>
            <a:endParaRPr 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969" tIns="45485" rIns="90969" bIns="45485" anchor="b"/>
          <a:lstStyle>
            <a:lvl1pPr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BCDB51-0835-4C51-BC50-8148D6E3100C}" type="slidenum">
              <a:rPr lang="en-US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25</a:t>
            </a:fld>
            <a:endParaRPr lang="en-US" altLang="en-US">
              <a:latin typeface="Arial" charset="0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6" tIns="45513" rIns="91026" bIns="45513" anchor="b"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026CBC-372B-4B60-A4FB-8809EC51F4C8}" type="slidenum">
              <a:rPr lang="en-US" altLang="en-US" sz="1300">
                <a:latin typeface="Arial" charset="0"/>
              </a:rPr>
              <a:pPr algn="r" eaLnBrk="1" hangingPunct="1">
                <a:spcBef>
                  <a:spcPct val="0"/>
                </a:spcBef>
              </a:pPr>
              <a:t>25</a:t>
            </a:fld>
            <a:endParaRPr lang="en-US" altLang="en-US" sz="1300">
              <a:latin typeface="Arial" charset="0"/>
            </a:endParaRPr>
          </a:p>
        </p:txBody>
      </p:sp>
      <p:sp>
        <p:nvSpPr>
          <p:cNvPr id="1024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26" tIns="45513" rIns="91026" bIns="4551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4457550-B514-4E18-BA40-5E6BE4147721}" type="slidenum">
              <a:rPr lang="en-US" smtClean="0"/>
              <a:pPr eaLnBrk="1" hangingPunct="1">
                <a:defRPr/>
              </a:pPr>
              <a:t>26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B6C113E-3F8E-4B36-A69D-6AC758066AD2}" type="slidenum">
              <a:rPr lang="en-US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mtClean="0"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70413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6B14074-F1CF-43E1-B141-2A57A7C5D45B}" type="slidenum">
              <a:rPr lang="en-US" altLang="en-US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F520E24-8B42-4D40-8B37-779AC7075CCA}" type="slidenum">
              <a:rPr lang="en-US" smtClean="0"/>
              <a:pPr eaLnBrk="1" hangingPunct="1">
                <a:defRPr/>
              </a:pPr>
              <a:t>29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074D4B9-1D58-4E62-A680-538845FF943C}" type="slidenum">
              <a:rPr lang="en-US" smtClean="0"/>
              <a:pPr eaLnBrk="1" hangingPunct="1">
                <a:defRPr/>
              </a:pPr>
              <a:t>3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7A5C62B-F66F-4088-8DE1-B1CD95957233}" type="slidenum">
              <a:rPr lang="en-US" smtClean="0"/>
              <a:pPr eaLnBrk="1" hangingPunct="1">
                <a:defRPr/>
              </a:pPr>
              <a:t>30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9B74B7-0616-485B-9CA0-17924AD6F46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F8DDCBA-C1F6-4FAA-9637-428BBD7AC30B}" type="slidenum">
              <a:rPr lang="en-US" smtClean="0"/>
              <a:pPr eaLnBrk="1" hangingPunct="1">
                <a:defRPr/>
              </a:pPr>
              <a:t>32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70413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969" tIns="45485" rIns="90969" bIns="45485" anchor="b"/>
          <a:lstStyle>
            <a:lvl1pPr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B67EA80-0A03-45CB-8681-0162EDD9FC01}" type="slidenum">
              <a:rPr lang="en-US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33</a:t>
            </a:fld>
            <a:endParaRPr lang="en-US" altLang="en-US">
              <a:latin typeface="Arial" charset="0"/>
            </a:endParaRPr>
          </a:p>
        </p:txBody>
      </p:sp>
      <p:sp>
        <p:nvSpPr>
          <p:cNvPr id="1095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6" tIns="45513" rIns="91026" bIns="45513" anchor="b"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831923-CEB7-4F0B-8270-81F73C1984B6}" type="slidenum">
              <a:rPr lang="en-US" altLang="en-US" sz="1300">
                <a:latin typeface="Arial" charset="0"/>
              </a:rPr>
              <a:pPr algn="r" eaLnBrk="1" hangingPunct="1">
                <a:spcBef>
                  <a:spcPct val="0"/>
                </a:spcBef>
              </a:pPr>
              <a:t>33</a:t>
            </a:fld>
            <a:endParaRPr lang="en-US" altLang="en-US" sz="1300">
              <a:latin typeface="Arial" charset="0"/>
            </a:endParaRPr>
          </a:p>
        </p:txBody>
      </p:sp>
      <p:sp>
        <p:nvSpPr>
          <p:cNvPr id="1095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26" tIns="45513" rIns="91026" bIns="4551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DB1C27-7FE9-4258-BBF8-4E019BC49C13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A50FC1-2852-4733-8EE3-88F13506E5F1}" type="slidenum">
              <a:rPr lang="en-US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6C3EF4-7362-4851-970F-AE0DBB814BDD}" type="slidenum">
              <a:rPr lang="en-US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CA7666-A522-43EE-89BC-539CD1BD58AF}" type="slidenum">
              <a:rPr lang="en-US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42660E-4250-4FCC-94FD-946BDC5CA7F4}" type="slidenum">
              <a:rPr lang="en-US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D7B580-78C3-4BF7-9693-DFC6D1724DDA}" type="slidenum">
              <a:rPr lang="en-US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C155781-C721-4817-A382-B2412FCF33C9}" type="slidenum">
              <a:rPr lang="en-US" smtClean="0"/>
              <a:pPr eaLnBrk="1" hangingPunct="1">
                <a:defRPr/>
              </a:pPr>
              <a:t>4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5C2CE6-56EB-433F-872E-7ADF1489B9A7}" type="slidenum">
              <a:rPr lang="en-US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7868" indent="-279949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19797" indent="-223959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67716" indent="-223959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5635" indent="-223959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0D3D4344-2A33-4288-A78C-692D76D70F3E}" type="slidenum">
              <a:rPr lang="en-US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>
              <a:latin typeface="Arial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8BDBD76-DB97-4221-8D46-2EB680CE446F}" type="slidenum">
              <a:rPr lang="en-US" smtClean="0"/>
              <a:pPr eaLnBrk="1" hangingPunct="1">
                <a:defRPr/>
              </a:pPr>
              <a:t>6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6080021-4394-4099-B7CF-70B795E5B929}" type="slidenum">
              <a:rPr lang="en-US" smtClean="0"/>
              <a:pPr eaLnBrk="1" hangingPunct="1">
                <a:defRPr/>
              </a:pPr>
              <a:t>7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3E0FFCD-BE75-4FF2-A242-F9613142684B}" type="slidenum">
              <a:rPr lang="en-US" smtClean="0"/>
              <a:pPr eaLnBrk="1" hangingPunct="1">
                <a:defRPr/>
              </a:pPr>
              <a:t>8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969" tIns="45485" rIns="90969" bIns="45485" anchor="b"/>
          <a:lstStyle>
            <a:lvl1pPr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3FB32A4-355F-4BA9-820F-1C6FB4561796}" type="slidenum">
              <a:rPr lang="en-US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>
              <a:latin typeface="Arial" charset="0"/>
            </a:endParaRPr>
          </a:p>
        </p:txBody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6" tIns="45513" rIns="91026" bIns="45513" anchor="b"/>
          <a:lstStyle>
            <a:lvl1pPr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969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3704DC3-55DF-4893-9C9C-4C85A1CF8F43}" type="slidenum">
              <a:rPr lang="en-US" altLang="en-US" sz="1300">
                <a:latin typeface="Arial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 sz="1300">
              <a:latin typeface="Arial" charset="0"/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26" tIns="45513" rIns="91026" bIns="4551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31221-D4E9-4728-8556-D844142C2DC9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C40A5-5C9A-4D28-A3D5-7DDD64DC4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8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F098C-38C6-42A9-98F0-EFB19F245B4F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294DE-5F43-4EDB-9AA0-E1AAE7950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52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6652C-2613-4770-95FA-92B8A2C10DF3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2B151-F719-4CD8-B3A3-126D66B99C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7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59EC4-2E64-4E82-89A5-B82A1DEDDCA0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85C9-DE58-4E8B-BDC3-624EBE182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31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2F1C9-0E9D-4972-BF6B-32B38D9ABBD1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7841B-F5EC-44C2-A669-7A8709AE4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4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B92FB-0092-4502-9B4A-8F3A00B3B5F5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2537F-5689-484C-A331-D1525B78E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21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94AE3-DF13-4477-9735-53E154896FCE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5C0E6-3799-4CCA-B9A7-971461123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12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3A271-6F05-4750-9BAA-35FD4C23087E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422D7-02AE-4085-9DED-D5B7D0FBA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BA622-0523-4CE0-AE14-EDAD2BCE2026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8C4D-9B5A-495F-A27A-EF3B474BD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9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CA9B9-5FFC-4313-9472-5FBFD2142D5E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68276-0B3B-4722-A33C-27594275D1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27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7CEB0-E847-404A-AC02-E1799ED5A25B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58FA1-BC88-4503-9788-116D2F41A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03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C7B405-8DE7-4BB8-BB90-D37AD5507554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FF9E77-2A18-45CE-A39F-416E29ADC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G:\Comprehensive-Planning\Comprehensive Plan\Draft Plan\Final Draft New Photos\9076501_bats at suns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288" y="1588"/>
            <a:ext cx="10196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-76200" y="2024063"/>
            <a:ext cx="9083675" cy="478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fontAlgn="auto" hangingPunct="1">
              <a:spcBef>
                <a:spcPct val="30000"/>
              </a:spcBef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 Demographic Snapshot of Austin</a:t>
            </a:r>
          </a:p>
          <a:p>
            <a:pPr eaLnBrk="1" fontAlgn="auto" hangingPunct="1">
              <a:spcBef>
                <a:spcPct val="3000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presentation to the Rocky Mountain Institute </a:t>
            </a:r>
          </a:p>
          <a:p>
            <a:pPr eaLnBrk="1" fontAlgn="auto" hangingPunct="1">
              <a:spcBef>
                <a:spcPct val="3000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Mobility Transformation program</a:t>
            </a:r>
          </a:p>
          <a:p>
            <a:pPr eaLnBrk="1" fontAlgn="auto" hangingPunct="1">
              <a:spcBef>
                <a:spcPct val="3000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August 12, 2015</a:t>
            </a:r>
          </a:p>
          <a:p>
            <a:pPr eaLnBrk="1" fontAlgn="auto" hangingPunct="1">
              <a:spcBef>
                <a:spcPct val="3000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Ryan Robinson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City Demographer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Planning &amp; Development Review Department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0"/>
            <a:ext cx="887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400800" y="5410200"/>
            <a:ext cx="1828800" cy="738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>
                <a:solidFill>
                  <a:srgbClr val="800000"/>
                </a:solidFill>
                <a:latin typeface="Times New Roman" pitchFamily="18" charset="0"/>
              </a:rPr>
              <a:t>Unemployment </a:t>
            </a:r>
            <a:r>
              <a:rPr lang="en-US" sz="1400" b="1" dirty="0" smtClean="0">
                <a:solidFill>
                  <a:srgbClr val="800000"/>
                </a:solidFill>
                <a:latin typeface="Times New Roman" pitchFamily="18" charset="0"/>
              </a:rPr>
              <a:t>Rates</a:t>
            </a:r>
          </a:p>
          <a:p>
            <a:pPr eaLnBrk="1" hangingPunct="1">
              <a:defRPr/>
            </a:pPr>
            <a:r>
              <a:rPr lang="en-US" sz="1400" b="1" dirty="0" smtClean="0">
                <a:solidFill>
                  <a:srgbClr val="800000"/>
                </a:solidFill>
                <a:latin typeface="Times New Roman" pitchFamily="18" charset="0"/>
              </a:rPr>
              <a:t>as </a:t>
            </a:r>
            <a:r>
              <a:rPr lang="en-US" sz="1400" b="1" dirty="0">
                <a:solidFill>
                  <a:srgbClr val="800000"/>
                </a:solidFill>
                <a:latin typeface="Times New Roman" pitchFamily="18" charset="0"/>
              </a:rPr>
              <a:t>of </a:t>
            </a:r>
            <a:r>
              <a:rPr lang="en-US" sz="1400" b="1" dirty="0" smtClean="0">
                <a:solidFill>
                  <a:srgbClr val="800000"/>
                </a:solidFill>
                <a:latin typeface="Times New Roman" pitchFamily="18" charset="0"/>
              </a:rPr>
              <a:t>Dec 2014,</a:t>
            </a:r>
          </a:p>
          <a:p>
            <a:pPr eaLnBrk="1" hangingPunct="1">
              <a:defRPr/>
            </a:pPr>
            <a:r>
              <a:rPr lang="en-US" sz="1400" b="1" dirty="0" err="1" smtClean="0">
                <a:solidFill>
                  <a:srgbClr val="800000"/>
                </a:solidFill>
                <a:latin typeface="Times New Roman" pitchFamily="18" charset="0"/>
              </a:rPr>
              <a:t>BLS</a:t>
            </a:r>
            <a:endParaRPr lang="en-US" sz="1400" b="1" dirty="0">
              <a:solidFill>
                <a:srgbClr val="8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5239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24400" y="3246438"/>
            <a:ext cx="3378200" cy="14763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Austin emerged from the 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Great Recession  as a member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of an elite but small group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of cities that has now surged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ahead of most other cities…</a:t>
            </a:r>
          </a:p>
        </p:txBody>
      </p:sp>
    </p:spTree>
    <p:extLst>
      <p:ext uri="{BB962C8B-B14F-4D97-AF65-F5344CB8AC3E}">
        <p14:creationId xmlns:p14="http://schemas.microsoft.com/office/powerpoint/2010/main" val="83200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381250" y="2525713"/>
            <a:ext cx="6080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  <a:latin typeface="Times New Roman" pitchFamily="18" charset="0"/>
              </a:rPr>
              <a:t>11th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105400" y="2192338"/>
            <a:ext cx="170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3300"/>
                </a:solidFill>
                <a:latin typeface="Times New Roman" pitchFamily="18" charset="0"/>
              </a:rPr>
              <a:t>27</a:t>
            </a:r>
            <a:r>
              <a:rPr lang="en-US" altLang="en-US" sz="2400" b="1" baseline="30000">
                <a:solidFill>
                  <a:srgbClr val="993300"/>
                </a:solidFill>
                <a:latin typeface="Times New Roman" pitchFamily="18" charset="0"/>
              </a:rPr>
              <a:t>th</a:t>
            </a:r>
            <a:r>
              <a:rPr lang="en-US" altLang="en-US" sz="2400" b="1">
                <a:solidFill>
                  <a:srgbClr val="993300"/>
                </a:solidFill>
                <a:latin typeface="Times New Roman" pitchFamily="18" charset="0"/>
              </a:rPr>
              <a:t> in 1990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105400" y="2586038"/>
            <a:ext cx="1701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3300"/>
                </a:solidFill>
                <a:latin typeface="Times New Roman" pitchFamily="18" charset="0"/>
              </a:rPr>
              <a:t>16</a:t>
            </a:r>
            <a:r>
              <a:rPr lang="en-US" altLang="en-US" sz="2400" b="1" baseline="30000">
                <a:solidFill>
                  <a:srgbClr val="993300"/>
                </a:solidFill>
                <a:latin typeface="Times New Roman" pitchFamily="18" charset="0"/>
              </a:rPr>
              <a:t>th</a:t>
            </a:r>
            <a:r>
              <a:rPr lang="en-US" altLang="en-US" sz="2400" b="1">
                <a:solidFill>
                  <a:srgbClr val="993300"/>
                </a:solidFill>
                <a:latin typeface="Times New Roman" pitchFamily="18" charset="0"/>
              </a:rPr>
              <a:t> in 2000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105400" y="2967038"/>
            <a:ext cx="1701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3300"/>
                </a:solidFill>
                <a:latin typeface="Times New Roman" pitchFamily="18" charset="0"/>
              </a:rPr>
              <a:t>14</a:t>
            </a:r>
            <a:r>
              <a:rPr lang="en-US" altLang="en-US" sz="2400" b="1" baseline="30000">
                <a:solidFill>
                  <a:srgbClr val="993300"/>
                </a:solidFill>
                <a:latin typeface="Times New Roman" pitchFamily="18" charset="0"/>
              </a:rPr>
              <a:t>th</a:t>
            </a:r>
            <a:r>
              <a:rPr lang="en-US" altLang="en-US" sz="2400" b="1">
                <a:solidFill>
                  <a:srgbClr val="993300"/>
                </a:solidFill>
                <a:latin typeface="Times New Roman" pitchFamily="18" charset="0"/>
              </a:rPr>
              <a:t> in 2010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105400" y="3348038"/>
            <a:ext cx="168433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3300"/>
                </a:solidFill>
                <a:latin typeface="Times New Roman" pitchFamily="18" charset="0"/>
              </a:rPr>
              <a:t>11</a:t>
            </a:r>
            <a:r>
              <a:rPr lang="en-US" altLang="en-US" sz="2400" b="1" baseline="30000">
                <a:solidFill>
                  <a:srgbClr val="993300"/>
                </a:solidFill>
                <a:latin typeface="Times New Roman" pitchFamily="18" charset="0"/>
              </a:rPr>
              <a:t>th</a:t>
            </a:r>
            <a:r>
              <a:rPr lang="en-US" altLang="en-US" sz="2400" b="1">
                <a:solidFill>
                  <a:srgbClr val="993300"/>
                </a:solidFill>
                <a:latin typeface="Times New Roman" pitchFamily="18" charset="0"/>
              </a:rPr>
              <a:t> in 2013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105400" y="3729038"/>
            <a:ext cx="207803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3333FF"/>
                </a:solidFill>
                <a:latin typeface="Times New Roman" pitchFamily="18" charset="0"/>
              </a:rPr>
              <a:t>10</a:t>
            </a:r>
            <a:r>
              <a:rPr lang="en-US" altLang="en-US" sz="2400" b="1" baseline="30000">
                <a:solidFill>
                  <a:srgbClr val="3333FF"/>
                </a:solidFill>
                <a:latin typeface="Times New Roman" pitchFamily="18" charset="0"/>
              </a:rPr>
              <a:t>th</a:t>
            </a:r>
            <a:r>
              <a:rPr lang="en-US" altLang="en-US" sz="2400" b="1">
                <a:solidFill>
                  <a:srgbClr val="3333FF"/>
                </a:solidFill>
                <a:latin typeface="Times New Roman" pitchFamily="18" charset="0"/>
              </a:rPr>
              <a:t> by 2025…</a:t>
            </a:r>
          </a:p>
        </p:txBody>
      </p:sp>
    </p:spTree>
    <p:extLst>
      <p:ext uri="{BB962C8B-B14F-4D97-AF65-F5344CB8AC3E}">
        <p14:creationId xmlns:p14="http://schemas.microsoft.com/office/powerpoint/2010/main" val="1714346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3"/>
          <p:cNvSpPr txBox="1">
            <a:spLocks noChangeArrowheads="1"/>
          </p:cNvSpPr>
          <p:nvPr/>
        </p:nvSpPr>
        <p:spPr bwMode="auto">
          <a:xfrm>
            <a:off x="457200" y="190500"/>
            <a:ext cx="8229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A Demographic Snapshot of Austin</a:t>
            </a:r>
          </a:p>
        </p:txBody>
      </p:sp>
      <p:pic>
        <p:nvPicPr>
          <p:cNvPr id="16386" name="Picture 8" descr="G:\Comprehensive-Planning\Comprehensive Plan\Draft Plan\Final Adoption June 21\Final Revised Plan\Final IACP Folder\Links\stevie_hikebike_1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1"/>
          <p:cNvSpPr txBox="1">
            <a:spLocks noChangeArrowheads="1"/>
          </p:cNvSpPr>
          <p:nvPr/>
        </p:nvSpPr>
        <p:spPr bwMode="auto">
          <a:xfrm>
            <a:off x="5486400" y="3471863"/>
            <a:ext cx="434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8BFFBF"/>
              </a:solidFill>
              <a:latin typeface="ESRI Default Marker" pitchFamily="2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8138" y="1196975"/>
            <a:ext cx="8453437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A continuation of robust job and population growth.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Diversification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may be slowing.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altLang="en-US" sz="28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altLang="en-US" sz="28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1" y="838200"/>
            <a:ext cx="8265459" cy="6386945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709930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156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076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 descr="G:\Comprehensive-Planning\Comprehensive Plan\Draft Plan\Final Adoption June 21\Final Revised Plan\Final IACP Folder\Links\stevie_hikebike_1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5486400" y="3471863"/>
            <a:ext cx="434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8BFFBF"/>
              </a:solidFill>
              <a:latin typeface="ESRI Default Marker" pitchFamily="2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8138" y="1360488"/>
            <a:ext cx="8453437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A continuation of robust job and population growth.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Diversification</a:t>
            </a:r>
            <a:r>
              <a:rPr lang="en-US" altLang="en-US" sz="2800" b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may be slowing.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A massive collapse in Austin’s overall affordability is well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underway.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altLang="en-US" sz="28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altLang="en-US" sz="28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077" name="Rectangle 3"/>
          <p:cNvSpPr txBox="1">
            <a:spLocks noChangeArrowheads="1"/>
          </p:cNvSpPr>
          <p:nvPr/>
        </p:nvSpPr>
        <p:spPr bwMode="auto">
          <a:xfrm>
            <a:off x="457200" y="228600"/>
            <a:ext cx="8229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A Demographic Snapshot of Austin</a:t>
            </a:r>
          </a:p>
        </p:txBody>
      </p:sp>
    </p:spTree>
    <p:extLst>
      <p:ext uri="{BB962C8B-B14F-4D97-AF65-F5344CB8AC3E}">
        <p14:creationId xmlns:p14="http://schemas.microsoft.com/office/powerpoint/2010/main" val="3286462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675188" y="2209800"/>
            <a:ext cx="5064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9th</a:t>
            </a: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6037263" y="5535613"/>
            <a:ext cx="303053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C00000"/>
                </a:solidFill>
                <a:latin typeface="Times New Roman" pitchFamily="18" charset="0"/>
              </a:rPr>
              <a:t>Source: 2011 US Census ACS 1-year estimates, Table B25064</a:t>
            </a:r>
          </a:p>
        </p:txBody>
      </p:sp>
    </p:spTree>
    <p:extLst>
      <p:ext uri="{BB962C8B-B14F-4D97-AF65-F5344CB8AC3E}">
        <p14:creationId xmlns:p14="http://schemas.microsoft.com/office/powerpoint/2010/main" val="31965575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81400" y="2547938"/>
            <a:ext cx="6080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11th</a:t>
            </a:r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5916613" y="5599113"/>
            <a:ext cx="303053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C00000"/>
                </a:solidFill>
                <a:latin typeface="Times New Roman" pitchFamily="18" charset="0"/>
              </a:rPr>
              <a:t>Source: 2013 US Census ACS 1-year estimates, Table B25091</a:t>
            </a:r>
          </a:p>
        </p:txBody>
      </p:sp>
    </p:spTree>
    <p:extLst>
      <p:ext uri="{BB962C8B-B14F-4D97-AF65-F5344CB8AC3E}">
        <p14:creationId xmlns:p14="http://schemas.microsoft.com/office/powerpoint/2010/main" val="1840290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0"/>
            <a:ext cx="8870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162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G:\Comprehensive-Planning\Comprehensive Plan\Draft Plan\Final Adoption June 21\Final Revised Plan\Final IACP Folder\Links\stevie_hikebike_1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5486400" y="3471863"/>
            <a:ext cx="434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8BFFBF"/>
              </a:solidFill>
              <a:latin typeface="ESRI Default Marker" pitchFamily="2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8138" y="1360488"/>
            <a:ext cx="8453437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A continuation of robust job and population growth.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Diversification may be slowing.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A massive collapse in Austin’s overall affordability is well underway.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Austin is still a mecca for millennials but is also now an emerging destination for retirees.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Stubborn socioeconomic separations may be getting worse.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endParaRPr lang="en-US" alt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077" name="Rectangle 3"/>
          <p:cNvSpPr txBox="1">
            <a:spLocks noChangeArrowheads="1"/>
          </p:cNvSpPr>
          <p:nvPr/>
        </p:nvSpPr>
        <p:spPr bwMode="auto">
          <a:xfrm>
            <a:off x="457200" y="228600"/>
            <a:ext cx="8229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</a:rPr>
              <a:t>Takeaways</a:t>
            </a:r>
            <a:endParaRPr lang="en-US" altLang="en-US" sz="36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5469928"/>
            <a:ext cx="6324600" cy="138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ct val="3000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 Demographic Snapshot of Austin</a:t>
            </a:r>
          </a:p>
          <a:p>
            <a:pPr fontAlgn="auto">
              <a:spcBef>
                <a:spcPct val="3000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Presentation to the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RMI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Mobility Transformation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Ryan Robinson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City Demographer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City of Austin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916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150" y="-152400"/>
            <a:ext cx="9558338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537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274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685800"/>
            <a:ext cx="7391400" cy="98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5257800" y="315913"/>
            <a:ext cx="3400425" cy="10144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Apartment and Condo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Projects Under Construction,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November 2014</a:t>
            </a:r>
          </a:p>
        </p:txBody>
      </p:sp>
    </p:spTree>
    <p:extLst>
      <p:ext uri="{BB962C8B-B14F-4D97-AF65-F5344CB8AC3E}">
        <p14:creationId xmlns:p14="http://schemas.microsoft.com/office/powerpoint/2010/main" val="287557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"/>
            <a:ext cx="91440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268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443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8" descr="G:\Comprehensive-Planning\Comprehensive Plan\Draft Plan\Final Adoption June 21\Final Revised Plan\Final IACP Folder\Links\stevie_hikebike_1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5486400" y="3471863"/>
            <a:ext cx="434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8BFFBF"/>
              </a:solidFill>
              <a:latin typeface="ESRI Default Marker" pitchFamily="2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8138" y="1360488"/>
            <a:ext cx="8453437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A continuation of robust job and population growth.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Diversification</a:t>
            </a:r>
            <a:r>
              <a:rPr lang="en-US" altLang="en-US" sz="2800" b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may be slowing.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altLang="en-US" sz="2800" b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A massive collapse in Austin’s overall affordability is well </a:t>
            </a: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underway.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Austin is still a mecca for millennials but is also now an emerging destination for retirees.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altLang="en-US" sz="28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altLang="en-US" sz="28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altLang="en-US" sz="28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077" name="Rectangle 3"/>
          <p:cNvSpPr txBox="1">
            <a:spLocks noChangeArrowheads="1"/>
          </p:cNvSpPr>
          <p:nvPr/>
        </p:nvSpPr>
        <p:spPr bwMode="auto">
          <a:xfrm>
            <a:off x="457200" y="228600"/>
            <a:ext cx="8229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A Demographic Snapshot of Austin</a:t>
            </a:r>
          </a:p>
        </p:txBody>
      </p:sp>
    </p:spTree>
    <p:extLst>
      <p:ext uri="{BB962C8B-B14F-4D97-AF65-F5344CB8AC3E}">
        <p14:creationId xmlns:p14="http://schemas.microsoft.com/office/powerpoint/2010/main" val="8616257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austin_msa_age_structure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863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52400" y="6613525"/>
            <a:ext cx="50704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9900CC"/>
                </a:solidFill>
                <a:latin typeface="Times New Roman" pitchFamily="18" charset="0"/>
              </a:rPr>
              <a:t>DATA SOURCE: 2007 American Community Survey Data, Table B19113, US Census Bureau.</a:t>
            </a:r>
          </a:p>
        </p:txBody>
      </p:sp>
      <p:pic>
        <p:nvPicPr>
          <p:cNvPr id="3481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242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52400" y="6613525"/>
            <a:ext cx="50704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9900CC"/>
                </a:solidFill>
                <a:latin typeface="Times New Roman" pitchFamily="18" charset="0"/>
              </a:rPr>
              <a:t>DATA SOURCE: 2007 American Community Survey Data, Table B19113, US Census Bureau.</a:t>
            </a:r>
          </a:p>
        </p:txBody>
      </p:sp>
      <p:pic>
        <p:nvPicPr>
          <p:cNvPr id="3481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0"/>
            <a:ext cx="8870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5994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ustin_msa_ages_2000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396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905000" y="1295400"/>
            <a:ext cx="25288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800">
                <a:latin typeface="Times New Roman" pitchFamily="18" charset="0"/>
                <a:cs typeface="Times New Roman" pitchFamily="18" charset="0"/>
              </a:rPr>
              <a:t>Austin is an open city.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05000" y="3543300"/>
            <a:ext cx="46894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800">
                <a:latin typeface="Times New Roman" pitchFamily="18" charset="0"/>
                <a:cs typeface="Times New Roman" pitchFamily="18" charset="0"/>
              </a:rPr>
              <a:t>Austin is an international immigrant gateway.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00" y="4181475"/>
            <a:ext cx="3441700" cy="9239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Austin’s cultural vibrancy has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become one of our biggest  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economic development engines.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05000" y="2301875"/>
            <a:ext cx="389731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800">
                <a:latin typeface="Times New Roman" pitchFamily="18" charset="0"/>
                <a:cs typeface="Times New Roman" pitchFamily="18" charset="0"/>
              </a:rPr>
              <a:t>Austin is a magnet for entrepreneurs.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05000" y="2911475"/>
            <a:ext cx="33178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800">
                <a:latin typeface="Times New Roman" pitchFamily="18" charset="0"/>
                <a:cs typeface="Times New Roman" pitchFamily="18" charset="0"/>
              </a:rPr>
              <a:t>Austin is a well-educated city.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05000" y="1798638"/>
            <a:ext cx="26701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800">
                <a:latin typeface="Times New Roman" pitchFamily="18" charset="0"/>
                <a:cs typeface="Times New Roman" pitchFamily="18" charset="0"/>
              </a:rPr>
              <a:t>Austin is a tolerant city.</a:t>
            </a:r>
          </a:p>
        </p:txBody>
      </p:sp>
    </p:spTree>
    <p:extLst>
      <p:ext uri="{BB962C8B-B14F-4D97-AF65-F5344CB8AC3E}">
        <p14:creationId xmlns:p14="http://schemas.microsoft.com/office/powerpoint/2010/main" val="33315510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US_Top_African_American_Cit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058275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229600" cy="4724400"/>
          </a:xfrm>
        </p:spPr>
        <p:txBody>
          <a:bodyPr/>
          <a:lstStyle/>
          <a:p>
            <a:pPr eaLnBrk="1" hangingPunct="1"/>
            <a:endParaRPr lang="en-US" altLang="en-US" sz="280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eaLnBrk="1" hangingPunct="1"/>
            <a:endParaRPr lang="en-US" altLang="en-US" sz="2800" smtClean="0">
              <a:solidFill>
                <a:schemeClr val="accent2"/>
              </a:solidFill>
            </a:endParaRPr>
          </a:p>
        </p:txBody>
      </p:sp>
      <p:sp>
        <p:nvSpPr>
          <p:cNvPr id="155652" name="Oval 4"/>
          <p:cNvSpPr>
            <a:spLocks noChangeArrowheads="1"/>
          </p:cNvSpPr>
          <p:nvPr/>
        </p:nvSpPr>
        <p:spPr bwMode="auto">
          <a:xfrm rot="5400000">
            <a:off x="7181850" y="42957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33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6705600" y="4419600"/>
            <a:ext cx="765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Charlotte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55654" name="Oval 6"/>
          <p:cNvSpPr>
            <a:spLocks noChangeArrowheads="1"/>
          </p:cNvSpPr>
          <p:nvPr/>
        </p:nvSpPr>
        <p:spPr bwMode="auto">
          <a:xfrm rot="5400000">
            <a:off x="4333875" y="5181600"/>
            <a:ext cx="152400" cy="15240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55" name="Oval 7"/>
          <p:cNvSpPr>
            <a:spLocks noChangeArrowheads="1"/>
          </p:cNvSpPr>
          <p:nvPr/>
        </p:nvSpPr>
        <p:spPr bwMode="auto">
          <a:xfrm rot="5400000">
            <a:off x="6553200" y="4800600"/>
            <a:ext cx="152400" cy="15240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56" name="Text Box 8"/>
          <p:cNvSpPr txBox="1">
            <a:spLocks noChangeArrowheads="1"/>
          </p:cNvSpPr>
          <p:nvPr/>
        </p:nvSpPr>
        <p:spPr bwMode="auto">
          <a:xfrm>
            <a:off x="6350000" y="4883150"/>
            <a:ext cx="593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Atlanta</a:t>
            </a:r>
            <a:endParaRPr lang="en-US" altLang="en-US" sz="1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42863" y="228600"/>
            <a:ext cx="8763000" cy="1235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Metro Areas with Fastest Growing Senior and Pre-Senior Population, 2000 to 2010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55658" name="Text Box 10"/>
          <p:cNvSpPr txBox="1">
            <a:spLocks noChangeArrowheads="1"/>
          </p:cNvSpPr>
          <p:nvPr/>
        </p:nvSpPr>
        <p:spPr bwMode="auto">
          <a:xfrm>
            <a:off x="3981450" y="5016500"/>
            <a:ext cx="4810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DFW</a:t>
            </a:r>
            <a:endParaRPr lang="en-US" altLang="en-US" sz="1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5659" name="Oval 11"/>
          <p:cNvSpPr>
            <a:spLocks noChangeArrowheads="1"/>
          </p:cNvSpPr>
          <p:nvPr/>
        </p:nvSpPr>
        <p:spPr bwMode="auto">
          <a:xfrm rot="5400000">
            <a:off x="3060700" y="3968750"/>
            <a:ext cx="152400" cy="15240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60" name="Text Box 12"/>
          <p:cNvSpPr txBox="1">
            <a:spLocks noChangeArrowheads="1"/>
          </p:cNvSpPr>
          <p:nvPr/>
        </p:nvSpPr>
        <p:spPr bwMode="auto">
          <a:xfrm>
            <a:off x="2508250" y="4060825"/>
            <a:ext cx="11382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Colorado Springs</a:t>
            </a:r>
            <a:endParaRPr lang="en-US" altLang="en-US" sz="1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5661" name="Oval 13"/>
          <p:cNvSpPr>
            <a:spLocks noChangeArrowheads="1"/>
          </p:cNvSpPr>
          <p:nvPr/>
        </p:nvSpPr>
        <p:spPr bwMode="auto">
          <a:xfrm rot="5400000">
            <a:off x="4467225" y="719138"/>
            <a:ext cx="304800" cy="30480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62" name="Oval 14"/>
          <p:cNvSpPr>
            <a:spLocks noChangeArrowheads="1"/>
          </p:cNvSpPr>
          <p:nvPr/>
        </p:nvSpPr>
        <p:spPr bwMode="auto">
          <a:xfrm rot="5400000">
            <a:off x="4467225" y="1100138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33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63" name="Text Box 15"/>
          <p:cNvSpPr txBox="1">
            <a:spLocks noChangeArrowheads="1"/>
          </p:cNvSpPr>
          <p:nvPr/>
        </p:nvSpPr>
        <p:spPr bwMode="auto">
          <a:xfrm>
            <a:off x="4752975" y="1073150"/>
            <a:ext cx="2411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9900CC"/>
                </a:solidFill>
                <a:latin typeface="Times New Roman" pitchFamily="18" charset="0"/>
              </a:rPr>
              <a:t>Pre-Seniors (age 55 to 64)</a:t>
            </a:r>
            <a:endParaRPr lang="en-US" altLang="en-US" sz="16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5664" name="Text Box 16"/>
          <p:cNvSpPr txBox="1">
            <a:spLocks noChangeArrowheads="1"/>
          </p:cNvSpPr>
          <p:nvPr/>
        </p:nvSpPr>
        <p:spPr bwMode="auto">
          <a:xfrm>
            <a:off x="4762500" y="709613"/>
            <a:ext cx="1987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9900CC"/>
                </a:solidFill>
                <a:latin typeface="Times New Roman" pitchFamily="18" charset="0"/>
              </a:rPr>
              <a:t>Seniors (age 65 Plus)</a:t>
            </a:r>
            <a:endParaRPr lang="en-US" altLang="en-US" sz="16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5665" name="Oval 17"/>
          <p:cNvSpPr>
            <a:spLocks noChangeArrowheads="1"/>
          </p:cNvSpPr>
          <p:nvPr/>
        </p:nvSpPr>
        <p:spPr bwMode="auto">
          <a:xfrm rot="5400000">
            <a:off x="4743450" y="5648325"/>
            <a:ext cx="152400" cy="15240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66" name="Text Box 18"/>
          <p:cNvSpPr txBox="1">
            <a:spLocks noChangeArrowheads="1"/>
          </p:cNvSpPr>
          <p:nvPr/>
        </p:nvSpPr>
        <p:spPr bwMode="auto">
          <a:xfrm>
            <a:off x="4800600" y="5715000"/>
            <a:ext cx="698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Houston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55667" name="Oval 19"/>
          <p:cNvSpPr>
            <a:spLocks noChangeArrowheads="1"/>
          </p:cNvSpPr>
          <p:nvPr/>
        </p:nvSpPr>
        <p:spPr bwMode="auto">
          <a:xfrm rot="5400000">
            <a:off x="4352925" y="5638800"/>
            <a:ext cx="152400" cy="15240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68" name="Text Box 20"/>
          <p:cNvSpPr txBox="1">
            <a:spLocks noChangeArrowheads="1"/>
          </p:cNvSpPr>
          <p:nvPr/>
        </p:nvSpPr>
        <p:spPr bwMode="auto">
          <a:xfrm>
            <a:off x="4005263" y="5638800"/>
            <a:ext cx="600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Austin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55669" name="Oval 21"/>
          <p:cNvSpPr>
            <a:spLocks noChangeArrowheads="1"/>
          </p:cNvSpPr>
          <p:nvPr/>
        </p:nvSpPr>
        <p:spPr bwMode="auto">
          <a:xfrm rot="5400000">
            <a:off x="7181850" y="4292600"/>
            <a:ext cx="152400" cy="15240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70" name="Text Box 22"/>
          <p:cNvSpPr txBox="1">
            <a:spLocks noChangeArrowheads="1"/>
          </p:cNvSpPr>
          <p:nvPr/>
        </p:nvSpPr>
        <p:spPr bwMode="auto">
          <a:xfrm>
            <a:off x="6794500" y="3981450"/>
            <a:ext cx="657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Raleigh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55671" name="Oval 23"/>
          <p:cNvSpPr>
            <a:spLocks noChangeArrowheads="1"/>
          </p:cNvSpPr>
          <p:nvPr/>
        </p:nvSpPr>
        <p:spPr bwMode="auto">
          <a:xfrm rot="5400000">
            <a:off x="1482725" y="4206875"/>
            <a:ext cx="152400" cy="15240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72" name="Text Box 24"/>
          <p:cNvSpPr txBox="1">
            <a:spLocks noChangeArrowheads="1"/>
          </p:cNvSpPr>
          <p:nvPr/>
        </p:nvSpPr>
        <p:spPr bwMode="auto">
          <a:xfrm>
            <a:off x="1435100" y="3886200"/>
            <a:ext cx="795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Las Vegas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55673" name="Oval 25"/>
          <p:cNvSpPr>
            <a:spLocks noChangeArrowheads="1"/>
          </p:cNvSpPr>
          <p:nvPr/>
        </p:nvSpPr>
        <p:spPr bwMode="auto">
          <a:xfrm rot="5400000">
            <a:off x="2124075" y="3571875"/>
            <a:ext cx="152400" cy="15240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74" name="Text Box 26"/>
          <p:cNvSpPr txBox="1">
            <a:spLocks noChangeArrowheads="1"/>
          </p:cNvSpPr>
          <p:nvPr/>
        </p:nvSpPr>
        <p:spPr bwMode="auto">
          <a:xfrm>
            <a:off x="1898650" y="3587750"/>
            <a:ext cx="1023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Salt Lake City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55675" name="Oval 27"/>
          <p:cNvSpPr>
            <a:spLocks noChangeArrowheads="1"/>
          </p:cNvSpPr>
          <p:nvPr/>
        </p:nvSpPr>
        <p:spPr bwMode="auto">
          <a:xfrm rot="5400000">
            <a:off x="1590675" y="2886075"/>
            <a:ext cx="152400" cy="15240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76" name="Text Box 28"/>
          <p:cNvSpPr txBox="1">
            <a:spLocks noChangeArrowheads="1"/>
          </p:cNvSpPr>
          <p:nvPr/>
        </p:nvSpPr>
        <p:spPr bwMode="auto">
          <a:xfrm>
            <a:off x="1524000" y="2559050"/>
            <a:ext cx="53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Boise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55677" name="Oval 29"/>
          <p:cNvSpPr>
            <a:spLocks noChangeArrowheads="1"/>
          </p:cNvSpPr>
          <p:nvPr/>
        </p:nvSpPr>
        <p:spPr bwMode="auto">
          <a:xfrm rot="5400000">
            <a:off x="6934200" y="4419600"/>
            <a:ext cx="152400" cy="15240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78" name="Oval 30"/>
          <p:cNvSpPr>
            <a:spLocks noChangeArrowheads="1"/>
          </p:cNvSpPr>
          <p:nvPr/>
        </p:nvSpPr>
        <p:spPr bwMode="auto">
          <a:xfrm rot="5400000">
            <a:off x="1593850" y="28829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33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79" name="Oval 31"/>
          <p:cNvSpPr>
            <a:spLocks noChangeArrowheads="1"/>
          </p:cNvSpPr>
          <p:nvPr/>
        </p:nvSpPr>
        <p:spPr bwMode="auto">
          <a:xfrm rot="5400000">
            <a:off x="3060700" y="396875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33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80" name="Oval 32"/>
          <p:cNvSpPr>
            <a:spLocks noChangeArrowheads="1"/>
          </p:cNvSpPr>
          <p:nvPr/>
        </p:nvSpPr>
        <p:spPr bwMode="auto">
          <a:xfrm rot="5400000">
            <a:off x="2127250" y="35687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33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81" name="Oval 33"/>
          <p:cNvSpPr>
            <a:spLocks noChangeArrowheads="1"/>
          </p:cNvSpPr>
          <p:nvPr/>
        </p:nvSpPr>
        <p:spPr bwMode="auto">
          <a:xfrm rot="5400000">
            <a:off x="5410200" y="2895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33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82" name="Oval 34"/>
          <p:cNvSpPr>
            <a:spLocks noChangeArrowheads="1"/>
          </p:cNvSpPr>
          <p:nvPr/>
        </p:nvSpPr>
        <p:spPr bwMode="auto">
          <a:xfrm rot="5400000">
            <a:off x="4743450" y="564832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33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83" name="Oval 35"/>
          <p:cNvSpPr>
            <a:spLocks noChangeArrowheads="1"/>
          </p:cNvSpPr>
          <p:nvPr/>
        </p:nvSpPr>
        <p:spPr bwMode="auto">
          <a:xfrm rot="5400000">
            <a:off x="4352925" y="5638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33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84" name="Text Box 36"/>
          <p:cNvSpPr txBox="1">
            <a:spLocks noChangeArrowheads="1"/>
          </p:cNvSpPr>
          <p:nvPr/>
        </p:nvSpPr>
        <p:spPr bwMode="auto">
          <a:xfrm>
            <a:off x="5054600" y="2578100"/>
            <a:ext cx="712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Madison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55685" name="Oval 37"/>
          <p:cNvSpPr>
            <a:spLocks noChangeArrowheads="1"/>
          </p:cNvSpPr>
          <p:nvPr/>
        </p:nvSpPr>
        <p:spPr bwMode="auto">
          <a:xfrm rot="5400000">
            <a:off x="2946400" y="462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33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86" name="Text Box 38"/>
          <p:cNvSpPr txBox="1">
            <a:spLocks noChangeArrowheads="1"/>
          </p:cNvSpPr>
          <p:nvPr/>
        </p:nvSpPr>
        <p:spPr bwMode="auto">
          <a:xfrm>
            <a:off x="2590800" y="4403725"/>
            <a:ext cx="901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Albuquerque</a:t>
            </a:r>
            <a:endParaRPr lang="en-US" altLang="en-US" sz="1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5687" name="Oval 39"/>
          <p:cNvSpPr>
            <a:spLocks noChangeArrowheads="1"/>
          </p:cNvSpPr>
          <p:nvPr/>
        </p:nvSpPr>
        <p:spPr bwMode="auto">
          <a:xfrm rot="5400000">
            <a:off x="1066800" y="46609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33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88" name="Text Box 40"/>
          <p:cNvSpPr txBox="1">
            <a:spLocks noChangeArrowheads="1"/>
          </p:cNvSpPr>
          <p:nvPr/>
        </p:nvSpPr>
        <p:spPr bwMode="auto">
          <a:xfrm>
            <a:off x="711200" y="4441825"/>
            <a:ext cx="7000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Riverside</a:t>
            </a:r>
            <a:endParaRPr lang="en-US" altLang="en-US" sz="1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5689" name="Oval 41"/>
          <p:cNvSpPr>
            <a:spLocks noChangeArrowheads="1"/>
          </p:cNvSpPr>
          <p:nvPr/>
        </p:nvSpPr>
        <p:spPr bwMode="auto">
          <a:xfrm rot="5400000">
            <a:off x="698500" y="23749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33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5690" name="Text Box 42"/>
          <p:cNvSpPr txBox="1">
            <a:spLocks noChangeArrowheads="1"/>
          </p:cNvSpPr>
          <p:nvPr/>
        </p:nvSpPr>
        <p:spPr bwMode="auto">
          <a:xfrm>
            <a:off x="546100" y="2400300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Portland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1420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2" grpId="0" animBg="1"/>
      <p:bldP spid="155653" grpId="0"/>
      <p:bldP spid="155654" grpId="0" animBg="1"/>
      <p:bldP spid="155655" grpId="0" animBg="1"/>
      <p:bldP spid="155656" grpId="0"/>
      <p:bldP spid="155658" grpId="0"/>
      <p:bldP spid="155659" grpId="0" animBg="1"/>
      <p:bldP spid="155660" grpId="0"/>
      <p:bldP spid="155661" grpId="0" animBg="1"/>
      <p:bldP spid="155662" grpId="0" animBg="1"/>
      <p:bldP spid="155663" grpId="0"/>
      <p:bldP spid="155664" grpId="0"/>
      <p:bldP spid="155665" grpId="0" animBg="1"/>
      <p:bldP spid="155666" grpId="0"/>
      <p:bldP spid="155667" grpId="0" animBg="1"/>
      <p:bldP spid="155668" grpId="0"/>
      <p:bldP spid="155669" grpId="0" animBg="1"/>
      <p:bldP spid="155670" grpId="0"/>
      <p:bldP spid="155671" grpId="0" animBg="1"/>
      <p:bldP spid="155672" grpId="0"/>
      <p:bldP spid="155673" grpId="0" animBg="1"/>
      <p:bldP spid="155674" grpId="0"/>
      <p:bldP spid="155675" grpId="0" animBg="1"/>
      <p:bldP spid="155676" grpId="0"/>
      <p:bldP spid="155677" grpId="0" animBg="1"/>
      <p:bldP spid="155678" grpId="0" animBg="1"/>
      <p:bldP spid="155679" grpId="0" animBg="1"/>
      <p:bldP spid="155680" grpId="0" animBg="1"/>
      <p:bldP spid="155681" grpId="0" animBg="1"/>
      <p:bldP spid="155682" grpId="0" animBg="1"/>
      <p:bldP spid="155683" grpId="0" animBg="1"/>
      <p:bldP spid="155684" grpId="0"/>
      <p:bldP spid="155685" grpId="0" animBg="1"/>
      <p:bldP spid="155686" grpId="0"/>
      <p:bldP spid="155687" grpId="0" animBg="1"/>
      <p:bldP spid="155688" grpId="0"/>
      <p:bldP spid="155689" grpId="0" animBg="1"/>
      <p:bldP spid="15569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26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65413" y="2865438"/>
            <a:ext cx="1949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7030A0"/>
                </a:solidFill>
                <a:latin typeface="Times New Roman" pitchFamily="18" charset="0"/>
              </a:rPr>
              <a:t>8.0% of 1.8 million,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7030A0"/>
                </a:solidFill>
                <a:latin typeface="Times New Roman" pitchFamily="18" charset="0"/>
              </a:rPr>
              <a:t>or 140K</a:t>
            </a:r>
            <a:endParaRPr lang="en-US" altLang="en-US" sz="160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659688" y="1347788"/>
            <a:ext cx="11033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7030A0"/>
                </a:solidFill>
                <a:latin typeface="Times New Roman" pitchFamily="18" charset="0"/>
              </a:rPr>
              <a:t>18%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7030A0"/>
                </a:solidFill>
                <a:latin typeface="Times New Roman" pitchFamily="18" charset="0"/>
              </a:rPr>
              <a:t>3.9 million,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7030A0"/>
                </a:solidFill>
                <a:latin typeface="Times New Roman" pitchFamily="18" charset="0"/>
              </a:rPr>
              <a:t>or 700K</a:t>
            </a:r>
            <a:endParaRPr lang="en-US" altLang="en-US" sz="160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3178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8" descr="G:\Comprehensive-Planning\Comprehensive Plan\Draft Plan\Final Adoption June 21\Final Revised Plan\Final IACP Folder\Links\stevie_hikebike_1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1"/>
          <p:cNvSpPr txBox="1">
            <a:spLocks noChangeArrowheads="1"/>
          </p:cNvSpPr>
          <p:nvPr/>
        </p:nvSpPr>
        <p:spPr bwMode="auto">
          <a:xfrm>
            <a:off x="5486400" y="3471863"/>
            <a:ext cx="434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8BFFBF"/>
              </a:solidFill>
              <a:latin typeface="ESRI Default Marker" pitchFamily="2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8138" y="1360488"/>
            <a:ext cx="8453437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A continuation of robust job and population growth.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Diversification</a:t>
            </a:r>
            <a:r>
              <a:rPr lang="en-US" altLang="en-US" sz="2800" b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may be slowing.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altLang="en-US" sz="2800" b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A massive collapse in Austin’s overall affordability is well </a:t>
            </a: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underway.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altLang="en-US" sz="2800" b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Austin is still a mecca for millennials but is also now an emerging destination for retirees</a:t>
            </a: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Stubborn socioeconomic separations may be getting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worse.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altLang="en-US" sz="28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altLang="en-US" sz="28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altLang="en-US" sz="28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077" name="Rectangle 3"/>
          <p:cNvSpPr txBox="1">
            <a:spLocks noChangeArrowheads="1"/>
          </p:cNvSpPr>
          <p:nvPr/>
        </p:nvSpPr>
        <p:spPr bwMode="auto">
          <a:xfrm>
            <a:off x="457200" y="228600"/>
            <a:ext cx="8229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A Demographic Snapshot of Austin</a:t>
            </a:r>
          </a:p>
        </p:txBody>
      </p:sp>
    </p:spTree>
    <p:extLst>
      <p:ext uri="{BB962C8B-B14F-4D97-AF65-F5344CB8AC3E}">
        <p14:creationId xmlns:p14="http://schemas.microsoft.com/office/powerpoint/2010/main" val="8862745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76200"/>
            <a:ext cx="8975725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79688" y="3059113"/>
            <a:ext cx="990600" cy="381000"/>
          </a:xfrm>
          <a:prstGeom prst="rect">
            <a:avLst/>
          </a:prstGeom>
          <a:solidFill>
            <a:srgbClr val="CCCCFF">
              <a:alpha val="20000"/>
            </a:srgbClr>
          </a:solidFill>
          <a:ln w="25400">
            <a:solidFill>
              <a:srgbClr val="9933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017963" y="3516313"/>
            <a:ext cx="914400" cy="457200"/>
          </a:xfrm>
          <a:prstGeom prst="rect">
            <a:avLst/>
          </a:prstGeom>
          <a:solidFill>
            <a:srgbClr val="CCCCFF">
              <a:alpha val="20000"/>
            </a:srgbClr>
          </a:solidFill>
          <a:ln w="25400">
            <a:solidFill>
              <a:srgbClr val="0033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397500" y="3516313"/>
            <a:ext cx="2049463" cy="457200"/>
          </a:xfrm>
          <a:prstGeom prst="rect">
            <a:avLst/>
          </a:prstGeom>
          <a:solidFill>
            <a:srgbClr val="CC99FF">
              <a:alpha val="20000"/>
            </a:srgbClr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772400" y="3505200"/>
            <a:ext cx="914400" cy="457200"/>
          </a:xfrm>
          <a:prstGeom prst="rect">
            <a:avLst/>
          </a:prstGeom>
          <a:solidFill>
            <a:srgbClr val="CCCCFF">
              <a:alpha val="20000"/>
            </a:srgbClr>
          </a:solidFill>
          <a:ln w="25400">
            <a:solidFill>
              <a:srgbClr val="0033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6"/>
          <p:cNvSpPr txBox="1">
            <a:spLocks noChangeArrowheads="1"/>
          </p:cNvSpPr>
          <p:nvPr/>
        </p:nvSpPr>
        <p:spPr bwMode="auto">
          <a:xfrm>
            <a:off x="5562600" y="2798763"/>
            <a:ext cx="3343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Overall Poverty Rate, 2012 = 20.3%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8"/>
          <p:cNvSpPr txBox="1">
            <a:spLocks noChangeArrowheads="1"/>
          </p:cNvSpPr>
          <p:nvPr/>
        </p:nvSpPr>
        <p:spPr bwMode="auto">
          <a:xfrm>
            <a:off x="5562600" y="2798763"/>
            <a:ext cx="3343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Overall Poverty Rate, 2012 = 20.3%</a:t>
            </a:r>
          </a:p>
        </p:txBody>
      </p:sp>
      <p:sp>
        <p:nvSpPr>
          <p:cNvPr id="13316" name="TextBox 9"/>
          <p:cNvSpPr txBox="1">
            <a:spLocks noChangeArrowheads="1"/>
          </p:cNvSpPr>
          <p:nvPr/>
        </p:nvSpPr>
        <p:spPr bwMode="auto">
          <a:xfrm>
            <a:off x="5562600" y="3090863"/>
            <a:ext cx="3343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Overall Poverty Rate, 2013 = 17.8%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057400" y="609600"/>
            <a:ext cx="1116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C00000"/>
                </a:solidFill>
                <a:latin typeface="Times New Roman" pitchFamily="18" charset="0"/>
              </a:rPr>
              <a:t>Williamson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3733800" y="2587625"/>
            <a:ext cx="671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C00000"/>
                </a:solidFill>
                <a:latin typeface="Times New Roman" pitchFamily="18" charset="0"/>
              </a:rPr>
              <a:t>Travis</a:t>
            </a:r>
            <a:endParaRPr lang="en-US" altLang="en-US" sz="1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49" name="Text Box 3"/>
          <p:cNvSpPr txBox="1">
            <a:spLocks noChangeArrowheads="1"/>
          </p:cNvSpPr>
          <p:nvPr/>
        </p:nvSpPr>
        <p:spPr bwMode="auto">
          <a:xfrm>
            <a:off x="4953000" y="3657600"/>
            <a:ext cx="790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C00000"/>
                </a:solidFill>
                <a:latin typeface="Times New Roman" pitchFamily="18" charset="0"/>
              </a:rPr>
              <a:t>Bastrop</a:t>
            </a:r>
            <a:endParaRPr lang="en-US" altLang="en-US" sz="1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0" name="Text Box 3"/>
          <p:cNvSpPr txBox="1">
            <a:spLocks noChangeArrowheads="1"/>
          </p:cNvSpPr>
          <p:nvPr/>
        </p:nvSpPr>
        <p:spPr bwMode="auto">
          <a:xfrm>
            <a:off x="3505200" y="5867400"/>
            <a:ext cx="862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C00000"/>
                </a:solidFill>
                <a:latin typeface="Times New Roman" pitchFamily="18" charset="0"/>
              </a:rPr>
              <a:t>Caldwell</a:t>
            </a:r>
            <a:endParaRPr lang="en-US" altLang="en-US" sz="1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1" name="Text Box 3"/>
          <p:cNvSpPr txBox="1">
            <a:spLocks noChangeArrowheads="1"/>
          </p:cNvSpPr>
          <p:nvPr/>
        </p:nvSpPr>
        <p:spPr bwMode="auto">
          <a:xfrm>
            <a:off x="990600" y="4343400"/>
            <a:ext cx="574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C00000"/>
                </a:solidFill>
                <a:latin typeface="Times New Roman" pitchFamily="18" charset="0"/>
              </a:rPr>
              <a:t>Hays</a:t>
            </a:r>
            <a:endParaRPr lang="en-US" altLang="en-US" sz="1800" b="1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068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Lake_Austin_at_n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024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S_Top_African_American_Cit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058275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229600" cy="4724400"/>
          </a:xfrm>
        </p:spPr>
        <p:txBody>
          <a:bodyPr/>
          <a:lstStyle/>
          <a:p>
            <a:endParaRPr lang="en-US" altLang="en-US" sz="2800" smtClean="0">
              <a:solidFill>
                <a:schemeClr val="accent2"/>
              </a:solidFill>
              <a:latin typeface="Times New Roman" pitchFamily="18" charset="0"/>
            </a:endParaRPr>
          </a:p>
          <a:p>
            <a:endParaRPr lang="en-US" altLang="en-US" sz="2800" smtClean="0">
              <a:solidFill>
                <a:schemeClr val="accent2"/>
              </a:solidFill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990600" y="4038600"/>
            <a:ext cx="8016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Las Vegas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 rot="5400000">
            <a:off x="4419600" y="5105400"/>
            <a:ext cx="152400" cy="15240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 rot="5400000">
            <a:off x="4095750" y="5929313"/>
            <a:ext cx="152400" cy="15240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1743075" y="4572000"/>
            <a:ext cx="625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Phoenix</a:t>
            </a:r>
            <a:endParaRPr lang="en-US" altLang="en-US" sz="1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-28575" y="228600"/>
            <a:ext cx="876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10 Fastest Growing Metro Areas, 2013 to 2014</a:t>
            </a:r>
            <a:endParaRPr lang="en-US" altLang="en-US" sz="2800">
              <a:latin typeface="Arial" charset="0"/>
            </a:endParaRP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4535488" y="5029200"/>
            <a:ext cx="484187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DFW</a:t>
            </a:r>
            <a:endParaRPr lang="en-US" altLang="en-US" sz="1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6875" name="Oval 11"/>
          <p:cNvSpPr>
            <a:spLocks noChangeArrowheads="1"/>
          </p:cNvSpPr>
          <p:nvPr/>
        </p:nvSpPr>
        <p:spPr bwMode="auto">
          <a:xfrm rot="5400000">
            <a:off x="3140075" y="3810000"/>
            <a:ext cx="152400" cy="15240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2767013" y="3886200"/>
            <a:ext cx="585787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Denver</a:t>
            </a:r>
            <a:endParaRPr lang="en-US" altLang="en-US" sz="1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6881" name="Oval 17"/>
          <p:cNvSpPr>
            <a:spLocks noChangeArrowheads="1"/>
          </p:cNvSpPr>
          <p:nvPr/>
        </p:nvSpPr>
        <p:spPr bwMode="auto">
          <a:xfrm rot="5400000">
            <a:off x="4743450" y="5648325"/>
            <a:ext cx="152400" cy="15240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4779963" y="5348288"/>
            <a:ext cx="698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Houston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6883" name="Oval 19"/>
          <p:cNvSpPr>
            <a:spLocks noChangeArrowheads="1"/>
          </p:cNvSpPr>
          <p:nvPr/>
        </p:nvSpPr>
        <p:spPr bwMode="auto">
          <a:xfrm rot="5400000">
            <a:off x="4352925" y="5638800"/>
            <a:ext cx="152400" cy="15240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3948113" y="5365750"/>
            <a:ext cx="600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Austin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6886" name="Text Box 22"/>
          <p:cNvSpPr txBox="1">
            <a:spLocks noChangeArrowheads="1"/>
          </p:cNvSpPr>
          <p:nvPr/>
        </p:nvSpPr>
        <p:spPr bwMode="auto">
          <a:xfrm>
            <a:off x="6705600" y="4191000"/>
            <a:ext cx="657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Raleigh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 rot="5400000">
            <a:off x="7010400" y="5724525"/>
            <a:ext cx="152400" cy="15240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88" name="Text Box 24"/>
          <p:cNvSpPr txBox="1">
            <a:spLocks noChangeArrowheads="1"/>
          </p:cNvSpPr>
          <p:nvPr/>
        </p:nvSpPr>
        <p:spPr bwMode="auto">
          <a:xfrm>
            <a:off x="6962775" y="5865813"/>
            <a:ext cx="646113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Orlando</a:t>
            </a:r>
            <a:endParaRPr lang="en-US" altLang="en-US" sz="1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6889" name="Oval 25"/>
          <p:cNvSpPr>
            <a:spLocks noChangeArrowheads="1"/>
          </p:cNvSpPr>
          <p:nvPr/>
        </p:nvSpPr>
        <p:spPr bwMode="auto">
          <a:xfrm rot="5400000">
            <a:off x="6248400" y="4419600"/>
            <a:ext cx="152400" cy="15240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90" name="Text Box 26"/>
          <p:cNvSpPr txBox="1">
            <a:spLocks noChangeArrowheads="1"/>
          </p:cNvSpPr>
          <p:nvPr/>
        </p:nvSpPr>
        <p:spPr bwMode="auto">
          <a:xfrm>
            <a:off x="5562600" y="4419600"/>
            <a:ext cx="6889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Nashville</a:t>
            </a:r>
            <a:endParaRPr lang="en-US" altLang="en-US" sz="1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6893" name="Oval 29"/>
          <p:cNvSpPr>
            <a:spLocks noChangeArrowheads="1"/>
          </p:cNvSpPr>
          <p:nvPr/>
        </p:nvSpPr>
        <p:spPr bwMode="auto">
          <a:xfrm rot="5400000">
            <a:off x="1447800" y="4343400"/>
            <a:ext cx="152400" cy="15240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" name="Oval 29"/>
          <p:cNvSpPr>
            <a:spLocks noChangeArrowheads="1"/>
          </p:cNvSpPr>
          <p:nvPr/>
        </p:nvSpPr>
        <p:spPr bwMode="auto">
          <a:xfrm rot="5400000">
            <a:off x="7221538" y="4267200"/>
            <a:ext cx="152400" cy="15240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" name="Text Box 20"/>
          <p:cNvSpPr txBox="1">
            <a:spLocks noChangeArrowheads="1"/>
          </p:cNvSpPr>
          <p:nvPr/>
        </p:nvSpPr>
        <p:spPr bwMode="auto">
          <a:xfrm>
            <a:off x="3602038" y="5638800"/>
            <a:ext cx="9207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9900CC"/>
                </a:solidFill>
                <a:latin typeface="Times New Roman" pitchFamily="18" charset="0"/>
              </a:rPr>
              <a:t>San Antonio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5" name="Oval 29"/>
          <p:cNvSpPr>
            <a:spLocks noChangeArrowheads="1"/>
          </p:cNvSpPr>
          <p:nvPr/>
        </p:nvSpPr>
        <p:spPr bwMode="auto">
          <a:xfrm rot="5400000">
            <a:off x="1903413" y="4800600"/>
            <a:ext cx="152400" cy="15240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368552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  <p:bldP spid="36870" grpId="0" animBg="1"/>
      <p:bldP spid="36871" grpId="0" animBg="1"/>
      <p:bldP spid="36872" grpId="0"/>
      <p:bldP spid="36874" grpId="0"/>
      <p:bldP spid="36875" grpId="0" animBg="1"/>
      <p:bldP spid="36876" grpId="0"/>
      <p:bldP spid="36881" grpId="0" animBg="1"/>
      <p:bldP spid="36882" grpId="0"/>
      <p:bldP spid="36883" grpId="0" animBg="1"/>
      <p:bldP spid="36884" grpId="0"/>
      <p:bldP spid="36886" grpId="0"/>
      <p:bldP spid="36887" grpId="0" animBg="1"/>
      <p:bldP spid="36888" grpId="0"/>
      <p:bldP spid="36889" grpId="0" animBg="1"/>
      <p:bldP spid="36890" grpId="0"/>
      <p:bldP spid="36893" grpId="0" animBg="1"/>
      <p:bldP spid="43" grpId="0" animBg="1"/>
      <p:bldP spid="44" grpId="0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153275" y="1658938"/>
            <a:ext cx="4587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5th</a:t>
            </a: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5943600" y="5811838"/>
            <a:ext cx="28194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C00000"/>
                </a:solidFill>
                <a:latin typeface="Times New Roman" pitchFamily="18" charset="0"/>
              </a:rPr>
              <a:t>Source: American Community Survey, 2013 1-year estimates, Table B15003.</a:t>
            </a:r>
          </a:p>
        </p:txBody>
      </p:sp>
    </p:spTree>
    <p:extLst>
      <p:ext uri="{BB962C8B-B14F-4D97-AF65-F5344CB8AC3E}">
        <p14:creationId xmlns:p14="http://schemas.microsoft.com/office/powerpoint/2010/main" val="2927999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035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G:\Comprehensive-Planning\Comprehensive Plan\Draft Plan\Final Adoption June 21\Final Revised Plan\Final IACP Folder\Links\stevie_hikebike_1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8138" y="1044575"/>
            <a:ext cx="8453437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…Job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growth is what it’s all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about…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altLang="en-US" sz="2800" b="1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en-US" altLang="en-US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metropolitan Austin job creation is running at about 3.0% (that’s roughly 30K new jobs each year) .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en-US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Forbes indicated in 2014 that Austin’s economy had the “most momentum of any metro in the country.”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Unemployment hovers around 4.0%, state of Texas at 4.6% and the nation at 5.6%.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Almost all Sectors are expanding…but most current growth coming from Services, Logistics and Construction.</a:t>
            </a:r>
            <a:endParaRPr lang="en-US" altLang="en-US" sz="2400" b="1" dirty="0">
              <a:solidFill>
                <a:srgbClr val="C000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alt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5486400" y="3471863"/>
            <a:ext cx="434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8BFFBF"/>
              </a:solidFill>
              <a:latin typeface="ESRI Default Marker" pitchFamily="2" charset="0"/>
            </a:endParaRPr>
          </a:p>
        </p:txBody>
      </p:sp>
      <p:sp>
        <p:nvSpPr>
          <p:cNvPr id="3077" name="Rectangle 3"/>
          <p:cNvSpPr txBox="1">
            <a:spLocks noChangeArrowheads="1"/>
          </p:cNvSpPr>
          <p:nvPr/>
        </p:nvSpPr>
        <p:spPr bwMode="auto">
          <a:xfrm>
            <a:off x="457200" y="190500"/>
            <a:ext cx="8229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A Demographic Snapshot of Austin</a:t>
            </a:r>
          </a:p>
        </p:txBody>
      </p:sp>
    </p:spTree>
    <p:extLst>
      <p:ext uri="{BB962C8B-B14F-4D97-AF65-F5344CB8AC3E}">
        <p14:creationId xmlns:p14="http://schemas.microsoft.com/office/powerpoint/2010/main" val="40852429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DemoTurningPageofBook.p3d 0"/>
  <p:tag name="POWER3D OPTIONS" val="Slow "/>
  <p:tag name="POWER3D IMAGE0" val="Pwrtrans.tga"/>
  <p:tag name="POWER3D SOUND" val="Turning Page of Boo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DemoTurningPageofBook.p3d 0"/>
  <p:tag name="POWER3D OPTIONS" val="Slow "/>
  <p:tag name="POWER3D IMAGE0" val="Pwrtrans.tga"/>
  <p:tag name="POWER3D SOUND" val="Turning Page of Book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DemoTurningPageofBook.p3d 0"/>
  <p:tag name="POWER3D OPTIONS" val="Slow "/>
  <p:tag name="POWER3D IMAGE0" val="Pwrtrans.tga"/>
  <p:tag name="POWER3D SOUND" val="Turning Page of Book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13879</TotalTime>
  <Words>676</Words>
  <Application>Microsoft Office PowerPoint</Application>
  <PresentationFormat>On-screen Show (4:3)</PresentationFormat>
  <Paragraphs>169</Paragraphs>
  <Slides>40</Slides>
  <Notes>40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Robinson, Ryan</dc:creator>
  <cp:lastModifiedBy>Laura Morrison</cp:lastModifiedBy>
  <cp:revision>78</cp:revision>
  <dcterms:created xsi:type="dcterms:W3CDTF">2014-10-06T20:55:38Z</dcterms:created>
  <dcterms:modified xsi:type="dcterms:W3CDTF">2015-08-13T15:14:47Z</dcterms:modified>
</cp:coreProperties>
</file>