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charts/chart7.xml" ContentType="application/vnd.openxmlformats-officedocument.drawingml.chart+xml"/>
  <Override PartName="/ppt/notesSlides/notesSlide23.xml" ContentType="application/vnd.openxmlformats-officedocument.presentationml.notesSl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4.xml" ContentType="application/vnd.openxmlformats-officedocument.presentationml.notesSl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5.xml" ContentType="application/vnd.openxmlformats-officedocument.presentationml.notesSlid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468" r:id="rId3"/>
    <p:sldId id="430" r:id="rId4"/>
    <p:sldId id="431" r:id="rId5"/>
    <p:sldId id="434" r:id="rId6"/>
    <p:sldId id="432" r:id="rId7"/>
    <p:sldId id="454" r:id="rId8"/>
    <p:sldId id="439" r:id="rId9"/>
    <p:sldId id="480" r:id="rId10"/>
    <p:sldId id="414" r:id="rId11"/>
    <p:sldId id="441" r:id="rId12"/>
    <p:sldId id="417" r:id="rId13"/>
    <p:sldId id="418" r:id="rId14"/>
    <p:sldId id="261" r:id="rId15"/>
    <p:sldId id="425" r:id="rId16"/>
    <p:sldId id="469" r:id="rId17"/>
    <p:sldId id="481" r:id="rId18"/>
    <p:sldId id="448" r:id="rId19"/>
    <p:sldId id="479" r:id="rId20"/>
    <p:sldId id="472" r:id="rId21"/>
    <p:sldId id="478" r:id="rId22"/>
    <p:sldId id="474" r:id="rId23"/>
    <p:sldId id="477" r:id="rId24"/>
    <p:sldId id="475" r:id="rId25"/>
    <p:sldId id="449" r:id="rId26"/>
    <p:sldId id="476" r:id="rId27"/>
    <p:sldId id="482" r:id="rId28"/>
    <p:sldId id="422" r:id="rId29"/>
    <p:sldId id="470" r:id="rId30"/>
    <p:sldId id="421" r:id="rId31"/>
    <p:sldId id="455" r:id="rId32"/>
    <p:sldId id="330" r:id="rId33"/>
    <p:sldId id="332" r:id="rId34"/>
    <p:sldId id="331" r:id="rId35"/>
    <p:sldId id="483" r:id="rId36"/>
    <p:sldId id="450" r:id="rId37"/>
    <p:sldId id="456" r:id="rId38"/>
    <p:sldId id="471" r:id="rId39"/>
    <p:sldId id="484" r:id="rId40"/>
    <p:sldId id="485" r:id="rId41"/>
    <p:sldId id="486" r:id="rId42"/>
    <p:sldId id="451" r:id="rId43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B1E9FB"/>
    <a:srgbClr val="663300"/>
    <a:srgbClr val="996600"/>
    <a:srgbClr val="003366"/>
    <a:srgbClr val="812A08"/>
    <a:srgbClr val="737112"/>
    <a:srgbClr val="F15C22"/>
    <a:srgbClr val="3DC7F4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5161" autoAdjust="0"/>
  </p:normalViewPr>
  <p:slideViewPr>
    <p:cSldViewPr snapToGrid="0">
      <p:cViewPr varScale="1">
        <p:scale>
          <a:sx n="80" d="100"/>
          <a:sy n="80" d="100"/>
        </p:scale>
        <p:origin x="108" y="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3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ngelou\forecast%202014\forecast%20presentation\FORECAST%202015-16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gelou\forecast%202014\travel%20time%20by%20MSA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gelou\forecast%202014\travel%20time%20by%20MSA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ngelou\forecast%202014\US%20TX%20ATX%20slide%20sta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ngelou\forecast%202014\A&amp;M%20pop%20change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gelou\forecast%202014\BT2%20Gov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ngelou\forecast%202014\forecast%20data%20min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gelou\forecast%202014\affordability%20scatte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ngelou\forecast%202014\forecast%20presentation\FORECAST%202015-16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ngelou\forecast%202014\forecast%20presentation\FORECAST%202015-16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800" baseline="0" dirty="0" smtClean="0"/>
              <a:t>Texas and U.S. 2013-2014</a:t>
            </a:r>
            <a:endParaRPr lang="en-US" sz="2800" dirty="0"/>
          </a:p>
        </c:rich>
      </c:tx>
      <c:layout>
        <c:manualLayout>
          <c:xMode val="edge"/>
          <c:yMode val="edge"/>
          <c:x val="6.054379921259579E-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0438398129921427"/>
          <c:y val="9.6291509218099064E-2"/>
          <c:w val="0.36376704812351673"/>
          <c:h val="0.779431784209411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Texas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Professional &amp; Business Services</c:v>
                </c:pt>
                <c:pt idx="1">
                  <c:v>Retail</c:v>
                </c:pt>
                <c:pt idx="2">
                  <c:v>Government</c:v>
                </c:pt>
                <c:pt idx="3">
                  <c:v>Other Services</c:v>
                </c:pt>
                <c:pt idx="4">
                  <c:v>Leisure and Hospitality</c:v>
                </c:pt>
                <c:pt idx="5">
                  <c:v>Education &amp; Health</c:v>
                </c:pt>
                <c:pt idx="6">
                  <c:v>Financial Activities</c:v>
                </c:pt>
                <c:pt idx="7">
                  <c:v>Information</c:v>
                </c:pt>
                <c:pt idx="8">
                  <c:v>Transportation &amp; Warehousing</c:v>
                </c:pt>
                <c:pt idx="9">
                  <c:v>Wholesale</c:v>
                </c:pt>
                <c:pt idx="10">
                  <c:v>Manufacturing</c:v>
                </c:pt>
                <c:pt idx="11">
                  <c:v>Construction</c:v>
                </c:pt>
              </c:strCache>
            </c:strRef>
          </c:cat>
          <c:val>
            <c:numRef>
              <c:f>Sheet1!$B$2:$B$13</c:f>
              <c:numCache>
                <c:formatCode>0.0%</c:formatCode>
                <c:ptCount val="12"/>
                <c:pt idx="0">
                  <c:v>4.1099562943057638E-2</c:v>
                </c:pt>
                <c:pt idx="1">
                  <c:v>2.5315511531461572E-2</c:v>
                </c:pt>
                <c:pt idx="2">
                  <c:v>1.6599655658790961E-2</c:v>
                </c:pt>
                <c:pt idx="3">
                  <c:v>1.9305284879055303E-2</c:v>
                </c:pt>
                <c:pt idx="4">
                  <c:v>4.1151509844040063E-2</c:v>
                </c:pt>
                <c:pt idx="5">
                  <c:v>3.0956508953678765E-2</c:v>
                </c:pt>
                <c:pt idx="6">
                  <c:v>3.0058543480870264E-2</c:v>
                </c:pt>
                <c:pt idx="7">
                  <c:v>3.1118358472618752E-2</c:v>
                </c:pt>
                <c:pt idx="8">
                  <c:v>5.7922577542678523E-2</c:v>
                </c:pt>
                <c:pt idx="9">
                  <c:v>3.602579303847854E-2</c:v>
                </c:pt>
                <c:pt idx="10">
                  <c:v>1.3788643664733469E-2</c:v>
                </c:pt>
                <c:pt idx="11">
                  <c:v>4.7245967442206382E-2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U.S.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Professional &amp; Business Services</c:v>
                </c:pt>
                <c:pt idx="1">
                  <c:v>Retail</c:v>
                </c:pt>
                <c:pt idx="2">
                  <c:v>Government</c:v>
                </c:pt>
                <c:pt idx="3">
                  <c:v>Other Services</c:v>
                </c:pt>
                <c:pt idx="4">
                  <c:v>Leisure and Hospitality</c:v>
                </c:pt>
                <c:pt idx="5">
                  <c:v>Education &amp; Health</c:v>
                </c:pt>
                <c:pt idx="6">
                  <c:v>Financial Activities</c:v>
                </c:pt>
                <c:pt idx="7">
                  <c:v>Information</c:v>
                </c:pt>
                <c:pt idx="8">
                  <c:v>Transportation &amp; Warehousing</c:v>
                </c:pt>
                <c:pt idx="9">
                  <c:v>Wholesale</c:v>
                </c:pt>
                <c:pt idx="10">
                  <c:v>Manufacturing</c:v>
                </c:pt>
                <c:pt idx="11">
                  <c:v>Construction</c:v>
                </c:pt>
              </c:strCache>
            </c:strRef>
          </c:cat>
          <c:val>
            <c:numRef>
              <c:f>Sheet1!$C$2:$C$13</c:f>
              <c:numCache>
                <c:formatCode>0.0%</c:formatCode>
                <c:ptCount val="12"/>
                <c:pt idx="0">
                  <c:v>3.4000000000000002E-2</c:v>
                </c:pt>
                <c:pt idx="1">
                  <c:v>1.4999999999999998E-2</c:v>
                </c:pt>
                <c:pt idx="2">
                  <c:v>-3.0000000000000048E-3</c:v>
                </c:pt>
                <c:pt idx="3">
                  <c:v>9.0000000000000028E-3</c:v>
                </c:pt>
                <c:pt idx="4">
                  <c:v>2.9000000000000001E-2</c:v>
                </c:pt>
                <c:pt idx="5">
                  <c:v>1.6000000000000021E-2</c:v>
                </c:pt>
                <c:pt idx="6">
                  <c:v>9.0000000000000028E-3</c:v>
                </c:pt>
                <c:pt idx="7">
                  <c:v>3.0000000000000048E-3</c:v>
                </c:pt>
                <c:pt idx="8">
                  <c:v>2.4E-2</c:v>
                </c:pt>
                <c:pt idx="9">
                  <c:v>2.0000000000000011E-2</c:v>
                </c:pt>
                <c:pt idx="10">
                  <c:v>1.0999999999999998E-2</c:v>
                </c:pt>
                <c:pt idx="11">
                  <c:v>3.5602290278796203E-2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066512"/>
        <c:axId val="232067072"/>
      </c:barChart>
      <c:catAx>
        <c:axId val="2320665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2000" b="1">
                <a:solidFill>
                  <a:schemeClr val="tx1"/>
                </a:solidFill>
              </a:defRPr>
            </a:pPr>
            <a:endParaRPr lang="en-US"/>
          </a:p>
        </c:txPr>
        <c:crossAx val="232067072"/>
        <c:crosses val="autoZero"/>
        <c:auto val="1"/>
        <c:lblAlgn val="ctr"/>
        <c:lblOffset val="100"/>
        <c:noMultiLvlLbl val="0"/>
      </c:catAx>
      <c:valAx>
        <c:axId val="232067072"/>
        <c:scaling>
          <c:orientation val="minMax"/>
          <c:max val="7.0000000000000021E-2"/>
          <c:min val="-1.0000000000000005E-2"/>
        </c:scaling>
        <c:delete val="0"/>
        <c:axPos val="b"/>
        <c:numFmt formatCode="0%" sourceLinked="0"/>
        <c:majorTickMark val="out"/>
        <c:minorTickMark val="none"/>
        <c:tickLblPos val="low"/>
        <c:txPr>
          <a:bodyPr/>
          <a:lstStyle/>
          <a:p>
            <a:pPr>
              <a:defRPr sz="2400" b="1">
                <a:solidFill>
                  <a:schemeClr val="tx1"/>
                </a:solidFill>
              </a:defRPr>
            </a:pPr>
            <a:endParaRPr lang="en-US"/>
          </a:p>
        </c:txPr>
        <c:crossAx val="232066512"/>
        <c:crosses val="autoZero"/>
        <c:crossBetween val="between"/>
        <c:majorUnit val="2.0000000000000011E-2"/>
      </c:valAx>
    </c:plotArea>
    <c:legend>
      <c:legendPos val="r"/>
      <c:layout>
        <c:manualLayout>
          <c:xMode val="edge"/>
          <c:yMode val="edge"/>
          <c:x val="0.77211185392122983"/>
          <c:y val="0.58867999116848246"/>
          <c:w val="0.18500980846683693"/>
          <c:h val="0.21600331803884321"/>
        </c:manualLayout>
      </c:layout>
      <c:overlay val="0"/>
      <c:txPr>
        <a:bodyPr/>
        <a:lstStyle/>
        <a:p>
          <a:pPr>
            <a:defRPr sz="2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i="0" baseline="0" dirty="0" smtClean="0">
                <a:solidFill>
                  <a:schemeClr val="tx1"/>
                </a:solidFill>
                <a:effectLst/>
              </a:rPr>
              <a:t>Retail Sales (in billions)</a:t>
            </a:r>
            <a:endParaRPr lang="en-US" sz="2000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8.0392523364486283E-4"/>
          <c:y val="7.27924541928169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'retail forecast'!$A$2</c:f>
              <c:strCache>
                <c:ptCount val="1"/>
                <c:pt idx="0">
                  <c:v>Retail Sales (Billions)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solidFill>
                  <a:schemeClr val="tx1"/>
                </a:solidFill>
              </a:ln>
              <a:effectLst/>
            </c:spPr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'retail forecast'!$B$1:$G$1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'retail forecast'!$B$2:$G$2</c:f>
              <c:numCache>
                <c:formatCode>"$"#,##0.000</c:formatCode>
                <c:ptCount val="6"/>
                <c:pt idx="0">
                  <c:v>25.532</c:v>
                </c:pt>
                <c:pt idx="1">
                  <c:v>27.773</c:v>
                </c:pt>
                <c:pt idx="2">
                  <c:v>31.184000000000001</c:v>
                </c:pt>
                <c:pt idx="3">
                  <c:v>33.28</c:v>
                </c:pt>
                <c:pt idx="4">
                  <c:v>35.43</c:v>
                </c:pt>
                <c:pt idx="5">
                  <c:v>37.700000000000003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1239888"/>
        <c:axId val="231240448"/>
      </c:barChart>
      <c:lineChart>
        <c:grouping val="standard"/>
        <c:varyColors val="0"/>
        <c:ser>
          <c:idx val="1"/>
          <c:order val="1"/>
          <c:tx>
            <c:strRef>
              <c:f>'retail forecast'!$A$3</c:f>
              <c:strCache>
                <c:ptCount val="1"/>
                <c:pt idx="0">
                  <c:v>Growth Rate</c:v>
                </c:pt>
              </c:strCache>
            </c:strRef>
          </c:tx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'retail forecast'!$B$1:$G$1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'retail forecast'!$B$3:$G$3</c:f>
              <c:numCache>
                <c:formatCode>0.0%</c:formatCode>
                <c:ptCount val="6"/>
                <c:pt idx="1">
                  <c:v>8.7772207425974968E-2</c:v>
                </c:pt>
                <c:pt idx="2">
                  <c:v>0.12281712454542186</c:v>
                </c:pt>
                <c:pt idx="3">
                  <c:v>6.7213955874807593E-2</c:v>
                </c:pt>
                <c:pt idx="4">
                  <c:v>6.4603365384615336E-2</c:v>
                </c:pt>
                <c:pt idx="5">
                  <c:v>6.4069997177533436E-2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1241568"/>
        <c:axId val="231241008"/>
      </c:lineChart>
      <c:catAx>
        <c:axId val="23123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240448"/>
        <c:crosses val="autoZero"/>
        <c:auto val="1"/>
        <c:lblAlgn val="ctr"/>
        <c:lblOffset val="100"/>
        <c:noMultiLvlLbl val="0"/>
      </c:catAx>
      <c:valAx>
        <c:axId val="231240448"/>
        <c:scaling>
          <c:orientation val="minMax"/>
        </c:scaling>
        <c:delete val="0"/>
        <c:axPos val="l"/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239888"/>
        <c:crosses val="autoZero"/>
        <c:crossBetween val="between"/>
        <c:majorUnit val="10"/>
      </c:valAx>
      <c:valAx>
        <c:axId val="231241008"/>
        <c:scaling>
          <c:orientation val="minMax"/>
        </c:scaling>
        <c:delete val="0"/>
        <c:axPos val="r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241568"/>
        <c:crosses val="max"/>
        <c:crossBetween val="between"/>
        <c:majorUnit val="4.0000000000000022E-2"/>
      </c:valAx>
      <c:catAx>
        <c:axId val="2312415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2312410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395000000000021"/>
          <c:y val="0.91507050264431589"/>
          <c:w val="0.52972616822429908"/>
          <c:h val="8.49294973556853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Population</a:t>
            </a:r>
            <a:r>
              <a:rPr lang="en-US" sz="2800" b="1" baseline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vs Commute </a:t>
            </a:r>
            <a:r>
              <a:rPr lang="en-US" sz="28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Time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 MSAs Over 1 Million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c:rich>
      </c:tx>
      <c:layout>
        <c:manualLayout>
          <c:xMode val="edge"/>
          <c:yMode val="edge"/>
          <c:x val="0.1679026986920789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5780446279695895"/>
          <c:y val="0.14962478640089225"/>
          <c:w val="0.74563969357674875"/>
          <c:h val="0.65296952582058165"/>
        </c:manualLayout>
      </c:layout>
      <c:scatterChart>
        <c:scatterStyle val="lineMarker"/>
        <c:varyColors val="0"/>
        <c:ser>
          <c:idx val="0"/>
          <c:order val="0"/>
          <c:tx>
            <c:strRef>
              <c:f>'500 thousand pop'!$D$1</c:f>
              <c:strCache>
                <c:ptCount val="1"/>
                <c:pt idx="0">
                  <c:v>Mean travel time to work (minutes)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bg2">
                  <a:lumMod val="50000"/>
                </a:schemeClr>
              </a:solidFill>
              <a:ln w="9525">
                <a:noFill/>
              </a:ln>
              <a:effectLst/>
            </c:spPr>
          </c:marker>
          <c:dPt>
            <c:idx val="35"/>
            <c:marker>
              <c:spPr>
                <a:solidFill>
                  <a:schemeClr val="accent1"/>
                </a:solidFill>
                <a:ln w="9525">
                  <a:noFill/>
                </a:ln>
                <a:effectLst/>
              </c:spPr>
            </c:marker>
            <c:bubble3D val="0"/>
          </c:dPt>
          <c:dLbls>
            <c:dLbl>
              <c:idx val="35"/>
              <c:layout>
                <c:manualLayout>
                  <c:x val="-8.5015234370003023E-2"/>
                  <c:y val="-0.11183290295498199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Austin MSA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57150" cap="rnd">
                <a:solidFill>
                  <a:srgbClr val="00FF00"/>
                </a:solidFill>
                <a:prstDash val="dash"/>
              </a:ln>
              <a:effectLst/>
            </c:spPr>
            <c:trendlineType val="log"/>
            <c:dispRSqr val="0"/>
            <c:dispEq val="0"/>
          </c:trendline>
          <c:xVal>
            <c:numRef>
              <c:f>'500 thousand pop'!$C$2:$C$106</c:f>
              <c:numCache>
                <c:formatCode>_(* #,##0_);_(* \(#,##0\);_(* "-"??_);_(@_)</c:formatCode>
                <c:ptCount val="105"/>
                <c:pt idx="0">
                  <c:v>19949502</c:v>
                </c:pt>
                <c:pt idx="1">
                  <c:v>13131431</c:v>
                </c:pt>
                <c:pt idx="2">
                  <c:v>9537040</c:v>
                </c:pt>
                <c:pt idx="3">
                  <c:v>6812373</c:v>
                </c:pt>
                <c:pt idx="4">
                  <c:v>6313158</c:v>
                </c:pt>
                <c:pt idx="5">
                  <c:v>6034678</c:v>
                </c:pt>
                <c:pt idx="6">
                  <c:v>5950214</c:v>
                </c:pt>
                <c:pt idx="7">
                  <c:v>5828191</c:v>
                </c:pt>
                <c:pt idx="8">
                  <c:v>5524693</c:v>
                </c:pt>
                <c:pt idx="9">
                  <c:v>4684299</c:v>
                </c:pt>
                <c:pt idx="10">
                  <c:v>4516276</c:v>
                </c:pt>
                <c:pt idx="11">
                  <c:v>4398762</c:v>
                </c:pt>
                <c:pt idx="12">
                  <c:v>4380878</c:v>
                </c:pt>
                <c:pt idx="13">
                  <c:v>4294983</c:v>
                </c:pt>
                <c:pt idx="14">
                  <c:v>3610105</c:v>
                </c:pt>
                <c:pt idx="15">
                  <c:v>3459146</c:v>
                </c:pt>
                <c:pt idx="16">
                  <c:v>3211252</c:v>
                </c:pt>
                <c:pt idx="17">
                  <c:v>2870569</c:v>
                </c:pt>
                <c:pt idx="18">
                  <c:v>2799609</c:v>
                </c:pt>
                <c:pt idx="19">
                  <c:v>2770738</c:v>
                </c:pt>
                <c:pt idx="20">
                  <c:v>2697476</c:v>
                </c:pt>
                <c:pt idx="21">
                  <c:v>2360867</c:v>
                </c:pt>
                <c:pt idx="22">
                  <c:v>2335358</c:v>
                </c:pt>
                <c:pt idx="23">
                  <c:v>2315089</c:v>
                </c:pt>
                <c:pt idx="24">
                  <c:v>2288977</c:v>
                </c:pt>
                <c:pt idx="25">
                  <c:v>2277516</c:v>
                </c:pt>
                <c:pt idx="26">
                  <c:v>2267846</c:v>
                </c:pt>
                <c:pt idx="27">
                  <c:v>2215770</c:v>
                </c:pt>
                <c:pt idx="28">
                  <c:v>2134109</c:v>
                </c:pt>
                <c:pt idx="29">
                  <c:v>2064725</c:v>
                </c:pt>
                <c:pt idx="30">
                  <c:v>2052048</c:v>
                </c:pt>
                <c:pt idx="31">
                  <c:v>2027868</c:v>
                </c:pt>
                <c:pt idx="32">
                  <c:v>1967066</c:v>
                </c:pt>
                <c:pt idx="33">
                  <c:v>1953613</c:v>
                </c:pt>
                <c:pt idx="34">
                  <c:v>1919641</c:v>
                </c:pt>
                <c:pt idx="35">
                  <c:v>1883051</c:v>
                </c:pt>
                <c:pt idx="36">
                  <c:v>1757424</c:v>
                </c:pt>
                <c:pt idx="37">
                  <c:v>1706816</c:v>
                </c:pt>
                <c:pt idx="38">
                  <c:v>1604291</c:v>
                </c:pt>
                <c:pt idx="39">
                  <c:v>1569659</c:v>
                </c:pt>
                <c:pt idx="40">
                  <c:v>1394624</c:v>
                </c:pt>
                <c:pt idx="41">
                  <c:v>1343850</c:v>
                </c:pt>
                <c:pt idx="42">
                  <c:v>1319677</c:v>
                </c:pt>
                <c:pt idx="43">
                  <c:v>1262928</c:v>
                </c:pt>
                <c:pt idx="44">
                  <c:v>1248513</c:v>
                </c:pt>
                <c:pt idx="45">
                  <c:v>1240977</c:v>
                </c:pt>
                <c:pt idx="46">
                  <c:v>1215211</c:v>
                </c:pt>
                <c:pt idx="47">
                  <c:v>1214516</c:v>
                </c:pt>
                <c:pt idx="48">
                  <c:v>1140483</c:v>
                </c:pt>
                <c:pt idx="49">
                  <c:v>1140300</c:v>
                </c:pt>
                <c:pt idx="50">
                  <c:v>1134115</c:v>
                </c:pt>
                <c:pt idx="51">
                  <c:v>1083278</c:v>
                </c:pt>
                <c:pt idx="52">
                  <c:v>1016603</c:v>
                </c:pt>
                <c:pt idx="53">
                  <c:v>996554</c:v>
                </c:pt>
                <c:pt idx="54">
                  <c:v>983429</c:v>
                </c:pt>
                <c:pt idx="55">
                  <c:v>961321</c:v>
                </c:pt>
                <c:pt idx="56">
                  <c:v>955272</c:v>
                </c:pt>
                <c:pt idx="57">
                  <c:v>939904</c:v>
                </c:pt>
                <c:pt idx="58">
                  <c:v>926710</c:v>
                </c:pt>
                <c:pt idx="59">
                  <c:v>901932</c:v>
                </c:pt>
                <c:pt idx="60">
                  <c:v>895999</c:v>
                </c:pt>
                <c:pt idx="61">
                  <c:v>877905</c:v>
                </c:pt>
                <c:pt idx="62">
                  <c:v>864124</c:v>
                </c:pt>
                <c:pt idx="63">
                  <c:v>862287</c:v>
                </c:pt>
                <c:pt idx="64">
                  <c:v>852147</c:v>
                </c:pt>
                <c:pt idx="65">
                  <c:v>850965</c:v>
                </c:pt>
                <c:pt idx="66">
                  <c:v>839620</c:v>
                </c:pt>
                <c:pt idx="67">
                  <c:v>831935</c:v>
                </c:pt>
                <c:pt idx="68">
                  <c:v>827048</c:v>
                </c:pt>
                <c:pt idx="69">
                  <c:v>820159</c:v>
                </c:pt>
                <c:pt idx="70">
                  <c:v>815996</c:v>
                </c:pt>
                <c:pt idx="71">
                  <c:v>802489</c:v>
                </c:pt>
                <c:pt idx="72">
                  <c:v>793360</c:v>
                </c:pt>
                <c:pt idx="73">
                  <c:v>741065</c:v>
                </c:pt>
                <c:pt idx="74">
                  <c:v>732535</c:v>
                </c:pt>
                <c:pt idx="75">
                  <c:v>723743</c:v>
                </c:pt>
                <c:pt idx="76">
                  <c:v>712220</c:v>
                </c:pt>
                <c:pt idx="77">
                  <c:v>705686</c:v>
                </c:pt>
                <c:pt idx="78">
                  <c:v>704379</c:v>
                </c:pt>
                <c:pt idx="79">
                  <c:v>678319</c:v>
                </c:pt>
                <c:pt idx="80">
                  <c:v>661934</c:v>
                </c:pt>
                <c:pt idx="81">
                  <c:v>661115</c:v>
                </c:pt>
                <c:pt idx="82">
                  <c:v>650820</c:v>
                </c:pt>
                <c:pt idx="83">
                  <c:v>649321</c:v>
                </c:pt>
                <c:pt idx="84">
                  <c:v>637989</c:v>
                </c:pt>
                <c:pt idx="85">
                  <c:v>627431</c:v>
                </c:pt>
                <c:pt idx="86">
                  <c:v>626915</c:v>
                </c:pt>
                <c:pt idx="87">
                  <c:v>623009</c:v>
                </c:pt>
                <c:pt idx="88">
                  <c:v>621853</c:v>
                </c:pt>
                <c:pt idx="89">
                  <c:v>608145</c:v>
                </c:pt>
                <c:pt idx="90">
                  <c:v>600756</c:v>
                </c:pt>
                <c:pt idx="91">
                  <c:v>599789</c:v>
                </c:pt>
                <c:pt idx="92">
                  <c:v>581551</c:v>
                </c:pt>
                <c:pt idx="93">
                  <c:v>578361</c:v>
                </c:pt>
                <c:pt idx="94">
                  <c:v>562338</c:v>
                </c:pt>
                <c:pt idx="95">
                  <c:v>562037</c:v>
                </c:pt>
                <c:pt idx="96">
                  <c:v>557711</c:v>
                </c:pt>
                <c:pt idx="97">
                  <c:v>555506</c:v>
                </c:pt>
                <c:pt idx="98">
                  <c:v>550823</c:v>
                </c:pt>
                <c:pt idx="99">
                  <c:v>540387</c:v>
                </c:pt>
                <c:pt idx="100">
                  <c:v>535189</c:v>
                </c:pt>
                <c:pt idx="101">
                  <c:v>534578</c:v>
                </c:pt>
                <c:pt idx="102">
                  <c:v>529600</c:v>
                </c:pt>
                <c:pt idx="103">
                  <c:v>525491</c:v>
                </c:pt>
                <c:pt idx="104">
                  <c:v>519900</c:v>
                </c:pt>
              </c:numCache>
            </c:numRef>
          </c:xVal>
          <c:yVal>
            <c:numRef>
              <c:f>'500 thousand pop'!$D$2:$D$106</c:f>
              <c:numCache>
                <c:formatCode>General</c:formatCode>
                <c:ptCount val="105"/>
                <c:pt idx="0">
                  <c:v>35.5</c:v>
                </c:pt>
                <c:pt idx="1">
                  <c:v>29.2</c:v>
                </c:pt>
                <c:pt idx="2">
                  <c:v>30.8</c:v>
                </c:pt>
                <c:pt idx="3">
                  <c:v>27.3</c:v>
                </c:pt>
                <c:pt idx="4">
                  <c:v>29.1</c:v>
                </c:pt>
                <c:pt idx="5">
                  <c:v>28.6</c:v>
                </c:pt>
                <c:pt idx="6">
                  <c:v>34</c:v>
                </c:pt>
                <c:pt idx="7">
                  <c:v>27.7</c:v>
                </c:pt>
                <c:pt idx="8">
                  <c:v>30</c:v>
                </c:pt>
                <c:pt idx="9">
                  <c:v>30</c:v>
                </c:pt>
                <c:pt idx="10">
                  <c:v>31.1</c:v>
                </c:pt>
                <c:pt idx="11">
                  <c:v>25.8</c:v>
                </c:pt>
                <c:pt idx="12">
                  <c:v>31.3</c:v>
                </c:pt>
                <c:pt idx="13">
                  <c:v>26.4</c:v>
                </c:pt>
                <c:pt idx="14">
                  <c:v>28.6</c:v>
                </c:pt>
                <c:pt idx="15">
                  <c:v>25.1</c:v>
                </c:pt>
                <c:pt idx="16">
                  <c:v>24.9</c:v>
                </c:pt>
                <c:pt idx="17">
                  <c:v>26.1</c:v>
                </c:pt>
                <c:pt idx="18">
                  <c:v>25.2</c:v>
                </c:pt>
                <c:pt idx="19">
                  <c:v>30.8</c:v>
                </c:pt>
                <c:pt idx="20">
                  <c:v>27.1</c:v>
                </c:pt>
                <c:pt idx="21">
                  <c:v>26.1</c:v>
                </c:pt>
                <c:pt idx="22">
                  <c:v>26</c:v>
                </c:pt>
                <c:pt idx="23">
                  <c:v>25.7</c:v>
                </c:pt>
                <c:pt idx="24">
                  <c:v>32.300000000000004</c:v>
                </c:pt>
                <c:pt idx="25">
                  <c:v>25</c:v>
                </c:pt>
                <c:pt idx="26">
                  <c:v>27.1</c:v>
                </c:pt>
                <c:pt idx="27">
                  <c:v>26</c:v>
                </c:pt>
                <c:pt idx="28">
                  <c:v>24.4</c:v>
                </c:pt>
                <c:pt idx="29">
                  <c:v>24.7</c:v>
                </c:pt>
                <c:pt idx="30">
                  <c:v>22.9</c:v>
                </c:pt>
                <c:pt idx="31">
                  <c:v>23.9</c:v>
                </c:pt>
                <c:pt idx="32">
                  <c:v>23.3</c:v>
                </c:pt>
                <c:pt idx="33">
                  <c:v>24.4</c:v>
                </c:pt>
                <c:pt idx="34">
                  <c:v>26.5</c:v>
                </c:pt>
                <c:pt idx="35">
                  <c:v>26.4</c:v>
                </c:pt>
                <c:pt idx="36">
                  <c:v>26.5</c:v>
                </c:pt>
                <c:pt idx="37">
                  <c:v>24</c:v>
                </c:pt>
                <c:pt idx="38">
                  <c:v>25.2</c:v>
                </c:pt>
                <c:pt idx="39">
                  <c:v>23.5</c:v>
                </c:pt>
                <c:pt idx="40">
                  <c:v>26.1</c:v>
                </c:pt>
                <c:pt idx="41">
                  <c:v>24.1</c:v>
                </c:pt>
                <c:pt idx="42">
                  <c:v>22.5</c:v>
                </c:pt>
                <c:pt idx="43">
                  <c:v>23.3</c:v>
                </c:pt>
                <c:pt idx="44">
                  <c:v>25.1</c:v>
                </c:pt>
                <c:pt idx="45">
                  <c:v>26</c:v>
                </c:pt>
                <c:pt idx="46">
                  <c:v>23.4</c:v>
                </c:pt>
                <c:pt idx="47">
                  <c:v>25.6</c:v>
                </c:pt>
                <c:pt idx="48">
                  <c:v>22.3</c:v>
                </c:pt>
                <c:pt idx="49">
                  <c:v>26.1</c:v>
                </c:pt>
                <c:pt idx="50">
                  <c:v>20.6</c:v>
                </c:pt>
                <c:pt idx="51">
                  <c:v>20.9</c:v>
                </c:pt>
                <c:pt idx="52">
                  <c:v>22.2</c:v>
                </c:pt>
                <c:pt idx="53">
                  <c:v>24.7</c:v>
                </c:pt>
                <c:pt idx="54">
                  <c:v>28</c:v>
                </c:pt>
                <c:pt idx="55">
                  <c:v>21.2</c:v>
                </c:pt>
                <c:pt idx="56">
                  <c:v>22</c:v>
                </c:pt>
                <c:pt idx="57">
                  <c:v>29.9</c:v>
                </c:pt>
                <c:pt idx="58">
                  <c:v>27.9</c:v>
                </c:pt>
                <c:pt idx="59">
                  <c:v>22.8</c:v>
                </c:pt>
                <c:pt idx="60">
                  <c:v>20.3</c:v>
                </c:pt>
                <c:pt idx="61">
                  <c:v>22.4</c:v>
                </c:pt>
                <c:pt idx="62">
                  <c:v>23.2</c:v>
                </c:pt>
                <c:pt idx="63">
                  <c:v>23.8</c:v>
                </c:pt>
                <c:pt idx="64">
                  <c:v>23</c:v>
                </c:pt>
                <c:pt idx="65">
                  <c:v>21.6</c:v>
                </c:pt>
                <c:pt idx="66">
                  <c:v>25.8</c:v>
                </c:pt>
                <c:pt idx="67">
                  <c:v>23.1</c:v>
                </c:pt>
                <c:pt idx="68">
                  <c:v>27</c:v>
                </c:pt>
                <c:pt idx="69">
                  <c:v>26.9</c:v>
                </c:pt>
                <c:pt idx="70">
                  <c:v>21.7</c:v>
                </c:pt>
                <c:pt idx="71">
                  <c:v>21.1</c:v>
                </c:pt>
                <c:pt idx="72">
                  <c:v>23.9</c:v>
                </c:pt>
                <c:pt idx="73">
                  <c:v>22.3</c:v>
                </c:pt>
                <c:pt idx="74">
                  <c:v>23.2</c:v>
                </c:pt>
                <c:pt idx="75">
                  <c:v>22.5</c:v>
                </c:pt>
                <c:pt idx="76">
                  <c:v>23.6</c:v>
                </c:pt>
                <c:pt idx="77">
                  <c:v>23.1</c:v>
                </c:pt>
                <c:pt idx="78">
                  <c:v>31.3</c:v>
                </c:pt>
                <c:pt idx="79">
                  <c:v>22.4</c:v>
                </c:pt>
                <c:pt idx="80">
                  <c:v>21.1</c:v>
                </c:pt>
                <c:pt idx="81">
                  <c:v>28</c:v>
                </c:pt>
                <c:pt idx="82">
                  <c:v>22.8</c:v>
                </c:pt>
                <c:pt idx="83">
                  <c:v>21.5</c:v>
                </c:pt>
                <c:pt idx="84">
                  <c:v>19</c:v>
                </c:pt>
                <c:pt idx="85">
                  <c:v>21.7</c:v>
                </c:pt>
                <c:pt idx="86">
                  <c:v>22.8</c:v>
                </c:pt>
                <c:pt idx="87">
                  <c:v>25.5</c:v>
                </c:pt>
                <c:pt idx="88">
                  <c:v>21.9</c:v>
                </c:pt>
                <c:pt idx="89">
                  <c:v>20.5</c:v>
                </c:pt>
                <c:pt idx="90">
                  <c:v>24.4</c:v>
                </c:pt>
                <c:pt idx="91">
                  <c:v>20.2</c:v>
                </c:pt>
                <c:pt idx="92">
                  <c:v>23.4</c:v>
                </c:pt>
                <c:pt idx="93">
                  <c:v>24</c:v>
                </c:pt>
                <c:pt idx="94">
                  <c:v>21</c:v>
                </c:pt>
                <c:pt idx="95">
                  <c:v>21.3</c:v>
                </c:pt>
                <c:pt idx="96">
                  <c:v>22.2</c:v>
                </c:pt>
                <c:pt idx="97">
                  <c:v>21.3</c:v>
                </c:pt>
                <c:pt idx="98">
                  <c:v>23.8</c:v>
                </c:pt>
                <c:pt idx="99">
                  <c:v>23.2</c:v>
                </c:pt>
                <c:pt idx="100">
                  <c:v>21.9</c:v>
                </c:pt>
                <c:pt idx="101">
                  <c:v>22.8</c:v>
                </c:pt>
                <c:pt idx="102">
                  <c:v>22.8</c:v>
                </c:pt>
                <c:pt idx="103">
                  <c:v>27.1</c:v>
                </c:pt>
                <c:pt idx="104">
                  <c:v>24.1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1480992"/>
        <c:axId val="231481552"/>
      </c:scatterChart>
      <c:valAx>
        <c:axId val="231480992"/>
        <c:scaling>
          <c:orientation val="minMax"/>
          <c:max val="7000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 smtClean="0">
                    <a:solidFill>
                      <a:schemeClr val="tx1"/>
                    </a:solidFill>
                  </a:rPr>
                  <a:t>Population (in millions)</a:t>
                </a:r>
                <a:endParaRPr lang="en-US" sz="18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30214256912385146"/>
              <c:y val="0.8792025067948906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481552"/>
        <c:crosses val="autoZero"/>
        <c:crossBetween val="midCat"/>
        <c:majorUnit val="1000000"/>
        <c:dispUnits>
          <c:builtInUnit val="millions"/>
        </c:dispUnits>
      </c:valAx>
      <c:valAx>
        <c:axId val="231481552"/>
        <c:scaling>
          <c:orientation val="minMax"/>
          <c:max val="36"/>
          <c:min val="1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>
                    <a:solidFill>
                      <a:schemeClr val="tx1"/>
                    </a:solidFill>
                  </a:rPr>
                  <a:t>Commute Time in Minutes</a:t>
                </a:r>
              </a:p>
            </c:rich>
          </c:tx>
          <c:layout>
            <c:manualLayout>
              <c:xMode val="edge"/>
              <c:yMode val="edge"/>
              <c:x val="1.1698098244253231E-2"/>
              <c:y val="0.2539393399734564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4809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Total</a:t>
            </a:r>
            <a:r>
              <a:rPr lang="en-US" sz="2000" b="1" baseline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Daily Commute </a:t>
            </a:r>
            <a:r>
              <a:rPr lang="en-US" sz="20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 the </a:t>
            </a:r>
            <a:r>
              <a:rPr lang="en-US" sz="2000" b="1" baseline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Austin MSA in Hours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90385261715183"/>
          <c:y val="0.30955018140291757"/>
          <c:w val="0.78383108216976205"/>
          <c:h val="0.421182411368930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Sheet1!$J$1</c:f>
              <c:strCache>
                <c:ptCount val="1"/>
                <c:pt idx="0">
                  <c:v>Total Commute in Hours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Sheet1!$I$2:$I$11</c:f>
              <c:numCache>
                <c:formatCode>General</c:formatCode>
                <c:ptCount val="10"/>
                <c:pt idx="0">
                  <c:v>2000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</c:numCache>
            </c:numRef>
          </c:cat>
          <c:val>
            <c:numRef>
              <c:f>Sheet1!$J$2:$J$11</c:f>
              <c:numCache>
                <c:formatCode>_(* #,##0_);_(* \(#,##0\);_(* "-"??_);_(@_)</c:formatCode>
                <c:ptCount val="10"/>
                <c:pt idx="0">
                  <c:v>410908.7</c:v>
                </c:pt>
                <c:pt idx="1">
                  <c:v>451412.62333333393</c:v>
                </c:pt>
                <c:pt idx="2">
                  <c:v>489678.5483333334</c:v>
                </c:pt>
                <c:pt idx="3">
                  <c:v>524351.96000000043</c:v>
                </c:pt>
                <c:pt idx="4">
                  <c:v>530522.57999999856</c:v>
                </c:pt>
                <c:pt idx="5">
                  <c:v>544787.1</c:v>
                </c:pt>
                <c:pt idx="6">
                  <c:v>555957.91666666744</c:v>
                </c:pt>
                <c:pt idx="7">
                  <c:v>592685.34000000043</c:v>
                </c:pt>
                <c:pt idx="8">
                  <c:v>604955.625</c:v>
                </c:pt>
                <c:pt idx="9">
                  <c:v>645436.43999999936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1483792"/>
        <c:axId val="231484352"/>
      </c:barChart>
      <c:catAx>
        <c:axId val="23148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484352"/>
        <c:crosses val="autoZero"/>
        <c:auto val="1"/>
        <c:lblAlgn val="ctr"/>
        <c:lblOffset val="100"/>
        <c:noMultiLvlLbl val="0"/>
      </c:catAx>
      <c:valAx>
        <c:axId val="231484352"/>
        <c:scaling>
          <c:orientation val="minMax"/>
          <c:min val="400000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483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tx1"/>
                </a:solidFill>
              </a:rPr>
              <a:t>Employment </a:t>
            </a:r>
            <a:r>
              <a:rPr lang="en-US" sz="2800" b="1" dirty="0" smtClean="0">
                <a:solidFill>
                  <a:schemeClr val="tx1"/>
                </a:solidFill>
              </a:rPr>
              <a:t>Growth</a:t>
            </a:r>
            <a:endParaRPr lang="en-US" sz="28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8077503720847289"/>
          <c:y val="2.348941339536511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311900843962324"/>
          <c:y val="0.2233608319765269"/>
          <c:w val="0.93252347059818796"/>
          <c:h val="0.58096050737288152"/>
        </c:manualLayout>
      </c:layout>
      <c:lineChart>
        <c:grouping val="standard"/>
        <c:varyColors val="0"/>
        <c:ser>
          <c:idx val="0"/>
          <c:order val="0"/>
          <c:tx>
            <c:strRef>
              <c:f>Sheet1!$A$8</c:f>
              <c:strCache>
                <c:ptCount val="1"/>
                <c:pt idx="0">
                  <c:v>Austin</c:v>
                </c:pt>
              </c:strCache>
            </c:strRef>
          </c:tx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Sheet1!$C$7:$Z$7</c:f>
              <c:numCache>
                <c:formatCode>General</c:formatCode>
                <c:ptCount val="24"/>
                <c:pt idx="4">
                  <c:v>1995</c:v>
                </c:pt>
                <c:pt idx="9">
                  <c:v>2000</c:v>
                </c:pt>
                <c:pt idx="14">
                  <c:v>2005</c:v>
                </c:pt>
                <c:pt idx="19">
                  <c:v>2010</c:v>
                </c:pt>
                <c:pt idx="23">
                  <c:v>2014</c:v>
                </c:pt>
              </c:numCache>
            </c:numRef>
          </c:cat>
          <c:val>
            <c:numRef>
              <c:f>Sheet1!$C$8:$Z$8</c:f>
              <c:numCache>
                <c:formatCode>0.0%</c:formatCode>
                <c:ptCount val="24"/>
                <c:pt idx="0">
                  <c:v>3.7731864693997259E-2</c:v>
                </c:pt>
                <c:pt idx="1">
                  <c:v>8.6470703252297471E-2</c:v>
                </c:pt>
                <c:pt idx="2">
                  <c:v>0.16803754154989275</c:v>
                </c:pt>
                <c:pt idx="3">
                  <c:v>0.23916835038779943</c:v>
                </c:pt>
                <c:pt idx="4">
                  <c:v>0.31663429577005886</c:v>
                </c:pt>
                <c:pt idx="5">
                  <c:v>0.37346281691976907</c:v>
                </c:pt>
                <c:pt idx="6">
                  <c:v>0.43973929479241347</c:v>
                </c:pt>
                <c:pt idx="7">
                  <c:v>0.5285615590171403</c:v>
                </c:pt>
                <c:pt idx="8">
                  <c:v>0.6161611158182887</c:v>
                </c:pt>
                <c:pt idx="9">
                  <c:v>0.70905559538551888</c:v>
                </c:pt>
                <c:pt idx="10">
                  <c:v>0.71156357948249949</c:v>
                </c:pt>
                <c:pt idx="11">
                  <c:v>0.67172000260705433</c:v>
                </c:pt>
                <c:pt idx="12">
                  <c:v>0.65583002020465364</c:v>
                </c:pt>
                <c:pt idx="13">
                  <c:v>0.68404353776966698</c:v>
                </c:pt>
                <c:pt idx="14">
                  <c:v>0.7680792543831092</c:v>
                </c:pt>
                <c:pt idx="15">
                  <c:v>0.84321449520954184</c:v>
                </c:pt>
                <c:pt idx="16">
                  <c:v>0.93724304242977396</c:v>
                </c:pt>
                <c:pt idx="17">
                  <c:v>0.97609593951639329</c:v>
                </c:pt>
                <c:pt idx="18">
                  <c:v>0.92187447044254822</c:v>
                </c:pt>
                <c:pt idx="19">
                  <c:v>0.94755393338981964</c:v>
                </c:pt>
                <c:pt idx="20">
                  <c:v>1.009953724825654</c:v>
                </c:pt>
                <c:pt idx="21">
                  <c:v>1.0890151860783421</c:v>
                </c:pt>
                <c:pt idx="22">
                  <c:v>1.1886932151469718</c:v>
                </c:pt>
                <c:pt idx="23">
                  <c:v>1.2736057702752615</c:v>
                </c:pt>
              </c:numCache>
            </c:numRef>
          </c:val>
          <c:smooth val="0"/>
        </c:ser>
        <c:ser>
          <c:idx val="8"/>
          <c:order val="1"/>
          <c:tx>
            <c:strRef>
              <c:f>Sheet1!$A$9</c:f>
              <c:strCache>
                <c:ptCount val="1"/>
                <c:pt idx="0">
                  <c:v>Texas</c:v>
                </c:pt>
              </c:strCache>
            </c:strRef>
          </c:tx>
          <c:spPr>
            <a:ln w="635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Sheet1!$C$7:$Z$7</c:f>
              <c:numCache>
                <c:formatCode>General</c:formatCode>
                <c:ptCount val="24"/>
                <c:pt idx="4">
                  <c:v>1995</c:v>
                </c:pt>
                <c:pt idx="9">
                  <c:v>2000</c:v>
                </c:pt>
                <c:pt idx="14">
                  <c:v>2005</c:v>
                </c:pt>
                <c:pt idx="19">
                  <c:v>2010</c:v>
                </c:pt>
                <c:pt idx="23">
                  <c:v>2014</c:v>
                </c:pt>
              </c:numCache>
            </c:numRef>
          </c:cat>
          <c:val>
            <c:numRef>
              <c:f>Sheet1!$C$9:$Z$9</c:f>
              <c:numCache>
                <c:formatCode>0.0%</c:formatCode>
                <c:ptCount val="24"/>
                <c:pt idx="0">
                  <c:v>1.0875740094070439E-2</c:v>
                </c:pt>
                <c:pt idx="1">
                  <c:v>2.3460185462973685E-2</c:v>
                </c:pt>
                <c:pt idx="2">
                  <c:v>5.3824502564418349E-2</c:v>
                </c:pt>
                <c:pt idx="3">
                  <c:v>9.1493348551101847E-2</c:v>
                </c:pt>
                <c:pt idx="4">
                  <c:v>0.12969978082690081</c:v>
                </c:pt>
                <c:pt idx="5">
                  <c:v>0.16173327901143694</c:v>
                </c:pt>
                <c:pt idx="6">
                  <c:v>0.21197282282207044</c:v>
                </c:pt>
                <c:pt idx="7">
                  <c:v>0.26083575049065133</c:v>
                </c:pt>
                <c:pt idx="8">
                  <c:v>0.29127997519713816</c:v>
                </c:pt>
                <c:pt idx="9">
                  <c:v>0.32900123369895651</c:v>
                </c:pt>
                <c:pt idx="10">
                  <c:v>0.3390638637904716</c:v>
                </c:pt>
                <c:pt idx="11">
                  <c:v>0.32622107913931847</c:v>
                </c:pt>
                <c:pt idx="12">
                  <c:v>0.31868656528329742</c:v>
                </c:pt>
                <c:pt idx="13">
                  <c:v>0.33516385713150332</c:v>
                </c:pt>
                <c:pt idx="14">
                  <c:v>0.37238547829642238</c:v>
                </c:pt>
                <c:pt idx="15">
                  <c:v>0.42091101829927186</c:v>
                </c:pt>
                <c:pt idx="16">
                  <c:v>0.4652457051452335</c:v>
                </c:pt>
                <c:pt idx="17">
                  <c:v>0.496893842460295</c:v>
                </c:pt>
                <c:pt idx="18">
                  <c:v>0.45347250813217432</c:v>
                </c:pt>
                <c:pt idx="19">
                  <c:v>0.45812046715876265</c:v>
                </c:pt>
                <c:pt idx="20">
                  <c:v>0.49251009406328072</c:v>
                </c:pt>
                <c:pt idx="21">
                  <c:v>0.53623702485942759</c:v>
                </c:pt>
                <c:pt idx="22">
                  <c:v>0.58041232610608529</c:v>
                </c:pt>
                <c:pt idx="23">
                  <c:v>0.61096992032390762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Sheet1!$A$10</c:f>
              <c:strCache>
                <c:ptCount val="1"/>
                <c:pt idx="0">
                  <c:v>U.S.</c:v>
                </c:pt>
              </c:strCache>
            </c:strRef>
          </c:tx>
          <c:spPr>
            <a:ln w="6350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Sheet1!$C$7:$Z$7</c:f>
              <c:numCache>
                <c:formatCode>General</c:formatCode>
                <c:ptCount val="24"/>
                <c:pt idx="4">
                  <c:v>1995</c:v>
                </c:pt>
                <c:pt idx="9">
                  <c:v>2000</c:v>
                </c:pt>
                <c:pt idx="14">
                  <c:v>2005</c:v>
                </c:pt>
                <c:pt idx="19">
                  <c:v>2010</c:v>
                </c:pt>
                <c:pt idx="23">
                  <c:v>2014</c:v>
                </c:pt>
              </c:numCache>
            </c:numRef>
          </c:cat>
          <c:val>
            <c:numRef>
              <c:f>Sheet1!$C$10:$Z$10</c:f>
              <c:numCache>
                <c:formatCode>0.0%</c:formatCode>
                <c:ptCount val="24"/>
                <c:pt idx="0">
                  <c:v>-1.6393684744679771E-2</c:v>
                </c:pt>
                <c:pt idx="1">
                  <c:v>-1.1804978944591041E-2</c:v>
                </c:pt>
                <c:pt idx="2">
                  <c:v>7.3515091493782424E-3</c:v>
                </c:pt>
                <c:pt idx="3">
                  <c:v>3.5898092253385701E-2</c:v>
                </c:pt>
                <c:pt idx="4">
                  <c:v>6.2712278839018448E-2</c:v>
                </c:pt>
                <c:pt idx="5">
                  <c:v>8.4859547966264617E-2</c:v>
                </c:pt>
                <c:pt idx="6">
                  <c:v>0.11434775560670715</c:v>
                </c:pt>
                <c:pt idx="7">
                  <c:v>0.14248969880915074</c:v>
                </c:pt>
                <c:pt idx="8">
                  <c:v>0.16905767612574388</c:v>
                </c:pt>
                <c:pt idx="9">
                  <c:v>0.19591448594733885</c:v>
                </c:pt>
                <c:pt idx="10">
                  <c:v>0.19366976347326798</c:v>
                </c:pt>
                <c:pt idx="11">
                  <c:v>0.18076142373394191</c:v>
                </c:pt>
                <c:pt idx="12">
                  <c:v>0.17672751059169944</c:v>
                </c:pt>
                <c:pt idx="13">
                  <c:v>0.1903767985216947</c:v>
                </c:pt>
                <c:pt idx="14">
                  <c:v>0.21149456318940801</c:v>
                </c:pt>
                <c:pt idx="15">
                  <c:v>0.23232470158325202</c:v>
                </c:pt>
                <c:pt idx="16">
                  <c:v>0.2464336740690739</c:v>
                </c:pt>
                <c:pt idx="17">
                  <c:v>0.24127315025721971</c:v>
                </c:pt>
                <c:pt idx="18">
                  <c:v>0.18420445857095627</c:v>
                </c:pt>
                <c:pt idx="19">
                  <c:v>0.17695417155009993</c:v>
                </c:pt>
                <c:pt idx="20">
                  <c:v>0.19160069955880937</c:v>
                </c:pt>
                <c:pt idx="21">
                  <c:v>0.21264329116573397</c:v>
                </c:pt>
                <c:pt idx="22">
                  <c:v>0.23353203766000921</c:v>
                </c:pt>
                <c:pt idx="23">
                  <c:v>0.24655268427018293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204688"/>
        <c:axId val="230205248"/>
      </c:lineChart>
      <c:catAx>
        <c:axId val="23020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205248"/>
        <c:crosses val="autoZero"/>
        <c:auto val="1"/>
        <c:lblAlgn val="ctr"/>
        <c:lblOffset val="100"/>
        <c:noMultiLvlLbl val="0"/>
      </c:catAx>
      <c:valAx>
        <c:axId val="230205248"/>
        <c:scaling>
          <c:orientation val="minMax"/>
          <c:min val="-0.1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204688"/>
        <c:crosses val="autoZero"/>
        <c:crossBetween val="between"/>
        <c:majorUnit val="0.4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661048805419088"/>
          <c:y val="0.91103356933103696"/>
          <c:w val="0.64209238570087634"/>
          <c:h val="7.60845047518378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tx1"/>
                </a:solidFill>
              </a:rPr>
              <a:t>Population Change by Year </a:t>
            </a:r>
          </a:p>
          <a:p>
            <a:pPr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1985 </a:t>
            </a:r>
            <a:r>
              <a:rPr lang="en-US" sz="2800" b="1" dirty="0">
                <a:solidFill>
                  <a:schemeClr val="tx1"/>
                </a:solidFill>
              </a:rPr>
              <a:t>- 2013</a:t>
            </a:r>
          </a:p>
        </c:rich>
      </c:tx>
      <c:layout>
        <c:manualLayout>
          <c:xMode val="edge"/>
          <c:yMode val="edge"/>
          <c:x val="0.3114524590142496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Sheet2!$D$1</c:f>
              <c:strCache>
                <c:ptCount val="1"/>
                <c:pt idx="0">
                  <c:v>Net Natural Migration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Sheet2!$A$6:$A$35</c:f>
              <c:numCache>
                <c:formatCode>General</c:formatCode>
                <c:ptCount val="30"/>
                <c:pt idx="0">
                  <c:v>1985</c:v>
                </c:pt>
                <c:pt idx="5">
                  <c:v>1990</c:v>
                </c:pt>
                <c:pt idx="10">
                  <c:v>1995</c:v>
                </c:pt>
                <c:pt idx="15">
                  <c:v>2000</c:v>
                </c:pt>
                <c:pt idx="20">
                  <c:v>2005</c:v>
                </c:pt>
                <c:pt idx="25">
                  <c:v>2010</c:v>
                </c:pt>
                <c:pt idx="29">
                  <c:v>2014</c:v>
                </c:pt>
              </c:numCache>
            </c:numRef>
          </c:cat>
          <c:val>
            <c:numRef>
              <c:f>Sheet2!$D$6:$D$35</c:f>
              <c:numCache>
                <c:formatCode>_(* #,##0_);_(* \(#,##0\);_(* "-"??_);_(@_)</c:formatCode>
                <c:ptCount val="30"/>
                <c:pt idx="0">
                  <c:v>9777</c:v>
                </c:pt>
                <c:pt idx="1">
                  <c:v>10529</c:v>
                </c:pt>
                <c:pt idx="2">
                  <c:v>10474</c:v>
                </c:pt>
                <c:pt idx="3">
                  <c:v>10077</c:v>
                </c:pt>
                <c:pt idx="4">
                  <c:v>9784</c:v>
                </c:pt>
                <c:pt idx="5">
                  <c:v>7305</c:v>
                </c:pt>
                <c:pt idx="6">
                  <c:v>12520</c:v>
                </c:pt>
                <c:pt idx="7">
                  <c:v>10112</c:v>
                </c:pt>
                <c:pt idx="8">
                  <c:v>9892</c:v>
                </c:pt>
                <c:pt idx="9">
                  <c:v>9996</c:v>
                </c:pt>
                <c:pt idx="10">
                  <c:v>10476</c:v>
                </c:pt>
                <c:pt idx="11">
                  <c:v>11032</c:v>
                </c:pt>
                <c:pt idx="12">
                  <c:v>12102</c:v>
                </c:pt>
                <c:pt idx="13">
                  <c:v>12252</c:v>
                </c:pt>
                <c:pt idx="14">
                  <c:v>12467</c:v>
                </c:pt>
                <c:pt idx="15">
                  <c:v>11315.506474989083</c:v>
                </c:pt>
                <c:pt idx="16">
                  <c:v>19188</c:v>
                </c:pt>
                <c:pt idx="17">
                  <c:v>15951</c:v>
                </c:pt>
                <c:pt idx="18">
                  <c:v>15951</c:v>
                </c:pt>
                <c:pt idx="19">
                  <c:v>16304</c:v>
                </c:pt>
                <c:pt idx="20">
                  <c:v>16953</c:v>
                </c:pt>
                <c:pt idx="21">
                  <c:v>17200</c:v>
                </c:pt>
                <c:pt idx="22">
                  <c:v>18335</c:v>
                </c:pt>
                <c:pt idx="23">
                  <c:v>19001</c:v>
                </c:pt>
                <c:pt idx="24">
                  <c:v>18671</c:v>
                </c:pt>
                <c:pt idx="25">
                  <c:v>4339</c:v>
                </c:pt>
                <c:pt idx="26">
                  <c:v>17083</c:v>
                </c:pt>
                <c:pt idx="27">
                  <c:v>16283</c:v>
                </c:pt>
                <c:pt idx="28">
                  <c:v>16660</c:v>
                </c:pt>
                <c:pt idx="29" formatCode="_(* #,##0.00_);_(* \(#,##0.00\);_(* &quot;-&quot;??_);_(@_)">
                  <c:v>17187.102740401057</c:v>
                </c:pt>
              </c:numCache>
            </c:numRef>
          </c:val>
        </c:ser>
        <c:ser>
          <c:idx val="1"/>
          <c:order val="1"/>
          <c:tx>
            <c:strRef>
              <c:f>Sheet2!$L$1:$L$5</c:f>
              <c:strCache>
                <c:ptCount val="5"/>
                <c:pt idx="0">
                  <c:v>International Immigration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Sheet2!$A$6:$A$35</c:f>
              <c:numCache>
                <c:formatCode>General</c:formatCode>
                <c:ptCount val="30"/>
                <c:pt idx="0">
                  <c:v>1985</c:v>
                </c:pt>
                <c:pt idx="5">
                  <c:v>1990</c:v>
                </c:pt>
                <c:pt idx="10">
                  <c:v>1995</c:v>
                </c:pt>
                <c:pt idx="15">
                  <c:v>2000</c:v>
                </c:pt>
                <c:pt idx="20">
                  <c:v>2005</c:v>
                </c:pt>
                <c:pt idx="25">
                  <c:v>2010</c:v>
                </c:pt>
                <c:pt idx="29">
                  <c:v>2014</c:v>
                </c:pt>
              </c:numCache>
            </c:numRef>
          </c:cat>
          <c:val>
            <c:numRef>
              <c:f>Sheet2!$L$6:$L$35</c:f>
              <c:numCache>
                <c:formatCode>_(* #,##0.00_);_(* \(#,##0.00\);_(* "-"??_);_(@_)</c:formatCode>
                <c:ptCount val="30"/>
                <c:pt idx="0">
                  <c:v>6312.9997506700665</c:v>
                </c:pt>
                <c:pt idx="1">
                  <c:v>3698.3450726173451</c:v>
                </c:pt>
                <c:pt idx="2">
                  <c:v>585.25119990026792</c:v>
                </c:pt>
                <c:pt idx="3">
                  <c:v>-48.553263105404149</c:v>
                </c:pt>
                <c:pt idx="4">
                  <c:v>754.57302250202679</c:v>
                </c:pt>
                <c:pt idx="5">
                  <c:v>1086.9170354671849</c:v>
                </c:pt>
                <c:pt idx="6">
                  <c:v>3369.6886492551216</c:v>
                </c:pt>
                <c:pt idx="7">
                  <c:v>2991.4244802845401</c:v>
                </c:pt>
                <c:pt idx="8">
                  <c:v>3443.1728971962607</c:v>
                </c:pt>
                <c:pt idx="9">
                  <c:v>3092.0155735250123</c:v>
                </c:pt>
                <c:pt idx="10">
                  <c:v>3842.3354173179164</c:v>
                </c:pt>
                <c:pt idx="11">
                  <c:v>4337.1863067807844</c:v>
                </c:pt>
                <c:pt idx="12">
                  <c:v>5221.2155310673215</c:v>
                </c:pt>
                <c:pt idx="13">
                  <c:v>4823.1793471515457</c:v>
                </c:pt>
                <c:pt idx="14">
                  <c:v>5024.1873453517146</c:v>
                </c:pt>
                <c:pt idx="15">
                  <c:v>5495.47203227307</c:v>
                </c:pt>
                <c:pt idx="16">
                  <c:v>10731.486832512404</c:v>
                </c:pt>
                <c:pt idx="17">
                  <c:v>6779.6122814881383</c:v>
                </c:pt>
                <c:pt idx="18">
                  <c:v>6370.8073924544124</c:v>
                </c:pt>
                <c:pt idx="19">
                  <c:v>5714.3537859007765</c:v>
                </c:pt>
                <c:pt idx="20">
                  <c:v>6378.9618954732068</c:v>
                </c:pt>
                <c:pt idx="21">
                  <c:v>6735.5162485511019</c:v>
                </c:pt>
                <c:pt idx="22">
                  <c:v>6190.1507224074649</c:v>
                </c:pt>
                <c:pt idx="23">
                  <c:v>5880.0885679484863</c:v>
                </c:pt>
                <c:pt idx="24">
                  <c:v>5953.8235184029954</c:v>
                </c:pt>
                <c:pt idx="25">
                  <c:v>5374.9874818049475</c:v>
                </c:pt>
                <c:pt idx="26">
                  <c:v>7074.0265506722444</c:v>
                </c:pt>
                <c:pt idx="27">
                  <c:v>5301.7175496688742</c:v>
                </c:pt>
                <c:pt idx="28">
                  <c:v>5330.6910662824303</c:v>
                </c:pt>
                <c:pt idx="29">
                  <c:v>7825.2734461175805</c:v>
                </c:pt>
              </c:numCache>
            </c:numRef>
          </c:val>
        </c:ser>
        <c:ser>
          <c:idx val="2"/>
          <c:order val="2"/>
          <c:tx>
            <c:strRef>
              <c:f>Sheet2!$M$1:$M$5</c:f>
              <c:strCache>
                <c:ptCount val="5"/>
                <c:pt idx="0">
                  <c:v>Net Domestic Migration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Sheet2!$A$6:$A$35</c:f>
              <c:numCache>
                <c:formatCode>General</c:formatCode>
                <c:ptCount val="30"/>
                <c:pt idx="0">
                  <c:v>1985</c:v>
                </c:pt>
                <c:pt idx="5">
                  <c:v>1990</c:v>
                </c:pt>
                <c:pt idx="10">
                  <c:v>1995</c:v>
                </c:pt>
                <c:pt idx="15">
                  <c:v>2000</c:v>
                </c:pt>
                <c:pt idx="20">
                  <c:v>2005</c:v>
                </c:pt>
                <c:pt idx="25">
                  <c:v>2010</c:v>
                </c:pt>
                <c:pt idx="29">
                  <c:v>2014</c:v>
                </c:pt>
              </c:numCache>
            </c:numRef>
          </c:cat>
          <c:val>
            <c:numRef>
              <c:f>Sheet2!$M$6:$M$35</c:f>
              <c:numCache>
                <c:formatCode>_(* #,##0.00_);_(* \(#,##0.00\);_(* "-"??_);_(@_)</c:formatCode>
                <c:ptCount val="30"/>
                <c:pt idx="0">
                  <c:v>34774.000249330013</c:v>
                </c:pt>
                <c:pt idx="1">
                  <c:v>20371.654927382609</c:v>
                </c:pt>
                <c:pt idx="2">
                  <c:v>3223.7488000997237</c:v>
                </c:pt>
                <c:pt idx="3">
                  <c:v>-267.44673689459569</c:v>
                </c:pt>
                <c:pt idx="4">
                  <c:v>4156.426977497983</c:v>
                </c:pt>
                <c:pt idx="5">
                  <c:v>5987.0829645328286</c:v>
                </c:pt>
                <c:pt idx="6">
                  <c:v>18561.311350744872</c:v>
                </c:pt>
                <c:pt idx="7">
                  <c:v>19051.575519715458</c:v>
                </c:pt>
                <c:pt idx="8">
                  <c:v>23619.827102803738</c:v>
                </c:pt>
                <c:pt idx="9">
                  <c:v>26048.984426474995</c:v>
                </c:pt>
                <c:pt idx="10">
                  <c:v>28313.6645826821</c:v>
                </c:pt>
                <c:pt idx="11">
                  <c:v>26110.813693219225</c:v>
                </c:pt>
                <c:pt idx="12">
                  <c:v>20903.784468932699</c:v>
                </c:pt>
                <c:pt idx="13">
                  <c:v>27239.820652848452</c:v>
                </c:pt>
                <c:pt idx="14">
                  <c:v>32827.812654648376</c:v>
                </c:pt>
                <c:pt idx="15">
                  <c:v>27054.021492737869</c:v>
                </c:pt>
                <c:pt idx="16">
                  <c:v>41633.513167487596</c:v>
                </c:pt>
                <c:pt idx="17">
                  <c:v>3775.3877185118818</c:v>
                </c:pt>
                <c:pt idx="18">
                  <c:v>5886.1926075456031</c:v>
                </c:pt>
                <c:pt idx="19">
                  <c:v>12009.646214099215</c:v>
                </c:pt>
                <c:pt idx="20">
                  <c:v>19968.038104526837</c:v>
                </c:pt>
                <c:pt idx="21">
                  <c:v>38191.483751449014</c:v>
                </c:pt>
                <c:pt idx="22">
                  <c:v>37845.849277592613</c:v>
                </c:pt>
                <c:pt idx="23">
                  <c:v>31132.911432051507</c:v>
                </c:pt>
                <c:pt idx="24">
                  <c:v>23843.176481597005</c:v>
                </c:pt>
                <c:pt idx="25">
                  <c:v>24237.012518195006</c:v>
                </c:pt>
                <c:pt idx="26">
                  <c:v>41424.973449327757</c:v>
                </c:pt>
                <c:pt idx="27">
                  <c:v>31654.282450331117</c:v>
                </c:pt>
                <c:pt idx="28">
                  <c:v>25950.308933717577</c:v>
                </c:pt>
                <c:pt idx="29">
                  <c:v>40987.623813481354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0208048"/>
        <c:axId val="230208608"/>
      </c:barChart>
      <c:lineChart>
        <c:grouping val="standard"/>
        <c:varyColors val="0"/>
        <c:ser>
          <c:idx val="3"/>
          <c:order val="3"/>
          <c:tx>
            <c:strRef>
              <c:f>Sheet2!$B$1</c:f>
              <c:strCache>
                <c:ptCount val="1"/>
                <c:pt idx="0">
                  <c:v>Population</c:v>
                </c:pt>
              </c:strCache>
            </c:strRef>
          </c:tx>
          <c:spPr>
            <a:ln w="635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Sheet2!$A$6:$A$35</c:f>
              <c:numCache>
                <c:formatCode>General</c:formatCode>
                <c:ptCount val="30"/>
                <c:pt idx="0">
                  <c:v>1985</c:v>
                </c:pt>
                <c:pt idx="5">
                  <c:v>1990</c:v>
                </c:pt>
                <c:pt idx="10">
                  <c:v>1995</c:v>
                </c:pt>
                <c:pt idx="15">
                  <c:v>2000</c:v>
                </c:pt>
                <c:pt idx="20">
                  <c:v>2005</c:v>
                </c:pt>
                <c:pt idx="25">
                  <c:v>2010</c:v>
                </c:pt>
                <c:pt idx="29">
                  <c:v>2014</c:v>
                </c:pt>
              </c:numCache>
            </c:numRef>
          </c:cat>
          <c:val>
            <c:numRef>
              <c:f>Sheet2!$B$6:$B$35</c:f>
              <c:numCache>
                <c:formatCode>_(* #,##0.0_);_(* \(#,##0.0\);_(* "-"??_);_(@_)</c:formatCode>
                <c:ptCount val="30"/>
                <c:pt idx="0">
                  <c:v>758510</c:v>
                </c:pt>
                <c:pt idx="1">
                  <c:v>793109</c:v>
                </c:pt>
                <c:pt idx="2">
                  <c:v>807392</c:v>
                </c:pt>
                <c:pt idx="3">
                  <c:v>817153</c:v>
                </c:pt>
                <c:pt idx="4">
                  <c:v>831848</c:v>
                </c:pt>
                <c:pt idx="5">
                  <c:v>846227</c:v>
                </c:pt>
                <c:pt idx="6">
                  <c:v>880678</c:v>
                </c:pt>
                <c:pt idx="7">
                  <c:v>912833</c:v>
                </c:pt>
                <c:pt idx="8">
                  <c:v>949788</c:v>
                </c:pt>
                <c:pt idx="9">
                  <c:v>988925</c:v>
                </c:pt>
                <c:pt idx="10">
                  <c:v>1031557</c:v>
                </c:pt>
                <c:pt idx="11">
                  <c:v>1073037</c:v>
                </c:pt>
                <c:pt idx="12">
                  <c:v>1111264</c:v>
                </c:pt>
                <c:pt idx="13">
                  <c:v>1155579</c:v>
                </c:pt>
                <c:pt idx="14">
                  <c:v>1205898</c:v>
                </c:pt>
                <c:pt idx="15">
                  <c:v>1249763</c:v>
                </c:pt>
                <c:pt idx="16">
                  <c:v>1321316</c:v>
                </c:pt>
                <c:pt idx="17">
                  <c:v>1347822</c:v>
                </c:pt>
                <c:pt idx="18">
                  <c:v>1376030</c:v>
                </c:pt>
                <c:pt idx="19">
                  <c:v>1410058</c:v>
                </c:pt>
                <c:pt idx="20">
                  <c:v>1453358</c:v>
                </c:pt>
                <c:pt idx="21">
                  <c:v>1515485</c:v>
                </c:pt>
                <c:pt idx="22">
                  <c:v>1577856</c:v>
                </c:pt>
                <c:pt idx="23">
                  <c:v>1633870</c:v>
                </c:pt>
                <c:pt idx="24">
                  <c:v>1682338</c:v>
                </c:pt>
                <c:pt idx="25">
                  <c:v>1716289</c:v>
                </c:pt>
                <c:pt idx="26">
                  <c:v>1781871</c:v>
                </c:pt>
                <c:pt idx="27">
                  <c:v>1835110</c:v>
                </c:pt>
                <c:pt idx="28">
                  <c:v>1883051</c:v>
                </c:pt>
                <c:pt idx="29" formatCode="_(* #,##0_);_(* \(#,##0\);_(* &quot;-&quot;??_);_(@_)">
                  <c:v>1949051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209728"/>
        <c:axId val="230209168"/>
      </c:lineChart>
      <c:catAx>
        <c:axId val="23020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208608"/>
        <c:crosses val="autoZero"/>
        <c:auto val="1"/>
        <c:lblAlgn val="ctr"/>
        <c:lblOffset val="100"/>
        <c:noMultiLvlLbl val="0"/>
      </c:catAx>
      <c:valAx>
        <c:axId val="230208608"/>
        <c:scaling>
          <c:orientation val="minMax"/>
          <c:min val="0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208048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2.0177571979212341E-2"/>
                <c:y val="0.22552643224928759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230209168"/>
        <c:scaling>
          <c:orientation val="minMax"/>
          <c:max val="2000000"/>
          <c:min val="500000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209728"/>
        <c:crosses val="max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catAx>
        <c:axId val="230209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302091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876814194094806"/>
          <c:y val="0.8393155268537229"/>
          <c:w val="0.76008979066259885"/>
          <c:h val="0.145815820714491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Gov. Employment per 1,000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Citizens, Austin MSA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c:rich>
      </c:tx>
      <c:layout>
        <c:manualLayout>
          <c:xMode val="edge"/>
          <c:yMode val="edge"/>
          <c:x val="0.1047341344341756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571276199332033"/>
          <c:y val="0.1784388162395209"/>
          <c:w val="0.70597042223187234"/>
          <c:h val="0.61981015878237034"/>
        </c:manualLayout>
      </c:layout>
      <c:areaChart>
        <c:grouping val="standard"/>
        <c:varyColors val="0"/>
        <c:ser>
          <c:idx val="0"/>
          <c:order val="0"/>
          <c:tx>
            <c:strRef>
              <c:f>Sheet3!$A$4</c:f>
              <c:strCache>
                <c:ptCount val="1"/>
                <c:pt idx="0">
                  <c:v>Gov. Employment per 1,000 Citizens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Sheet3!$B$1:$Y$1</c:f>
              <c:numCache>
                <c:formatCode>General</c:formatCode>
                <c:ptCount val="24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3">
                  <c:v>2013</c:v>
                </c:pt>
              </c:numCache>
            </c:numRef>
          </c:cat>
          <c:val>
            <c:numRef>
              <c:f>Sheet3!$B$4:$Y$4</c:f>
              <c:numCache>
                <c:formatCode>General</c:formatCode>
                <c:ptCount val="24"/>
                <c:pt idx="0">
                  <c:v>124.02582285840539</c:v>
                </c:pt>
                <c:pt idx="1">
                  <c:v>122.11954880217274</c:v>
                </c:pt>
                <c:pt idx="2">
                  <c:v>120.42509418480709</c:v>
                </c:pt>
                <c:pt idx="3">
                  <c:v>119.97730019751775</c:v>
                </c:pt>
                <c:pt idx="4">
                  <c:v>118.92509543190837</c:v>
                </c:pt>
                <c:pt idx="5">
                  <c:v>116.92519172474232</c:v>
                </c:pt>
                <c:pt idx="6">
                  <c:v>109.24040829906146</c:v>
                </c:pt>
                <c:pt idx="7">
                  <c:v>105.38989834998704</c:v>
                </c:pt>
                <c:pt idx="8">
                  <c:v>103.77222154435135</c:v>
                </c:pt>
                <c:pt idx="9">
                  <c:v>102.1114555294063</c:v>
                </c:pt>
                <c:pt idx="10">
                  <c:v>100.7078942167435</c:v>
                </c:pt>
                <c:pt idx="11">
                  <c:v>97.856228184628051</c:v>
                </c:pt>
                <c:pt idx="12">
                  <c:v>99.082816573701635</c:v>
                </c:pt>
                <c:pt idx="13">
                  <c:v>96.678851478528557</c:v>
                </c:pt>
                <c:pt idx="14">
                  <c:v>94.215982604970861</c:v>
                </c:pt>
                <c:pt idx="15">
                  <c:v>94.062164999951833</c:v>
                </c:pt>
                <c:pt idx="16">
                  <c:v>92.780199078182903</c:v>
                </c:pt>
                <c:pt idx="17">
                  <c:v>91.62496450880181</c:v>
                </c:pt>
                <c:pt idx="18">
                  <c:v>92.132789022382269</c:v>
                </c:pt>
                <c:pt idx="19">
                  <c:v>92.341729188783702</c:v>
                </c:pt>
                <c:pt idx="20">
                  <c:v>92.06782773763625</c:v>
                </c:pt>
                <c:pt idx="21">
                  <c:v>86.932780206872408</c:v>
                </c:pt>
                <c:pt idx="22">
                  <c:v>83.406989226803844</c:v>
                </c:pt>
                <c:pt idx="23">
                  <c:v>81.778985274429388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698416"/>
        <c:axId val="157698976"/>
      </c:areaChart>
      <c:catAx>
        <c:axId val="157698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698976"/>
        <c:crosses val="autoZero"/>
        <c:auto val="1"/>
        <c:lblAlgn val="ctr"/>
        <c:lblOffset val="100"/>
        <c:noMultiLvlLbl val="0"/>
      </c:catAx>
      <c:valAx>
        <c:axId val="157698976"/>
        <c:scaling>
          <c:orientation val="minMax"/>
          <c:max val="130"/>
          <c:min val="8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698416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Venture Capital 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Millions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Dollars</a:t>
            </a:r>
            <a:r>
              <a:rPr lang="en-US" sz="2400" b="1" baseline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1995 - 2014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c:rich>
      </c:tx>
      <c:layout>
        <c:manualLayout>
          <c:xMode val="edge"/>
          <c:yMode val="edge"/>
          <c:x val="0.1145821024571625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VC!$R$8:$R$27</c:f>
              <c:numCache>
                <c:formatCode>General</c:formatCode>
                <c:ptCount val="20"/>
                <c:pt idx="0">
                  <c:v>1995</c:v>
                </c:pt>
                <c:pt idx="5">
                  <c:v>2000</c:v>
                </c:pt>
                <c:pt idx="10">
                  <c:v>2005</c:v>
                </c:pt>
                <c:pt idx="15">
                  <c:v>2010</c:v>
                </c:pt>
                <c:pt idx="19">
                  <c:v>2014</c:v>
                </c:pt>
              </c:numCache>
            </c:numRef>
          </c:cat>
          <c:val>
            <c:numRef>
              <c:f>VC!$Q$8:$Q$27</c:f>
              <c:numCache>
                <c:formatCode>General</c:formatCode>
                <c:ptCount val="20"/>
                <c:pt idx="0">
                  <c:v>27</c:v>
                </c:pt>
                <c:pt idx="1">
                  <c:v>138</c:v>
                </c:pt>
                <c:pt idx="2">
                  <c:v>243</c:v>
                </c:pt>
                <c:pt idx="3">
                  <c:v>280</c:v>
                </c:pt>
                <c:pt idx="4">
                  <c:v>1362</c:v>
                </c:pt>
                <c:pt idx="5">
                  <c:v>2110</c:v>
                </c:pt>
                <c:pt idx="6">
                  <c:v>1062</c:v>
                </c:pt>
                <c:pt idx="7">
                  <c:v>455</c:v>
                </c:pt>
                <c:pt idx="8">
                  <c:v>502</c:v>
                </c:pt>
                <c:pt idx="9">
                  <c:v>494</c:v>
                </c:pt>
                <c:pt idx="10">
                  <c:v>505</c:v>
                </c:pt>
                <c:pt idx="11">
                  <c:v>688</c:v>
                </c:pt>
                <c:pt idx="12">
                  <c:v>676</c:v>
                </c:pt>
                <c:pt idx="13">
                  <c:v>374</c:v>
                </c:pt>
                <c:pt idx="14">
                  <c:v>230</c:v>
                </c:pt>
                <c:pt idx="15">
                  <c:v>389</c:v>
                </c:pt>
                <c:pt idx="16">
                  <c:v>660</c:v>
                </c:pt>
                <c:pt idx="17">
                  <c:v>626</c:v>
                </c:pt>
                <c:pt idx="18">
                  <c:v>407</c:v>
                </c:pt>
                <c:pt idx="19">
                  <c:v>557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0596576"/>
        <c:axId val="230597136"/>
      </c:barChart>
      <c:catAx>
        <c:axId val="23059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597136"/>
        <c:crosses val="autoZero"/>
        <c:auto val="1"/>
        <c:lblAlgn val="ctr"/>
        <c:lblOffset val="100"/>
        <c:noMultiLvlLbl val="0"/>
      </c:catAx>
      <c:valAx>
        <c:axId val="230597136"/>
        <c:scaling>
          <c:logBase val="10"/>
          <c:orientation val="minMax"/>
          <c:min val="1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59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smtClean="0">
                <a:solidFill>
                  <a:schemeClr val="tx1"/>
                </a:solidFill>
              </a:rPr>
              <a:t>Home Value and Household Income 2013 for MSAs</a:t>
            </a:r>
            <a:r>
              <a:rPr lang="en-US" sz="2400" b="1" baseline="0" dirty="0" smtClean="0">
                <a:solidFill>
                  <a:schemeClr val="tx1"/>
                </a:solidFill>
              </a:rPr>
              <a:t> over 1M</a:t>
            </a:r>
            <a:endParaRPr lang="en-US" sz="24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282294141734874"/>
          <c:y val="0.19893063809130637"/>
          <c:w val="0.64306422741990366"/>
          <c:h val="0.5930617810753402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Home Value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bg2">
                  <a:lumMod val="50000"/>
                </a:schemeClr>
              </a:solidFill>
              <a:ln w="9525">
                <a:noFill/>
              </a:ln>
              <a:effectLst/>
            </c:spPr>
          </c:marker>
          <c:dPt>
            <c:idx val="35"/>
            <c:marker>
              <c:spPr>
                <a:solidFill>
                  <a:schemeClr val="accent1"/>
                </a:solidFill>
                <a:ln w="9525">
                  <a:noFill/>
                </a:ln>
                <a:effectLst/>
              </c:spPr>
            </c:marker>
            <c:bubble3D val="0"/>
          </c:dPt>
          <c:dLbls>
            <c:dLbl>
              <c:idx val="35"/>
              <c:layout>
                <c:manualLayout>
                  <c:x val="2.5982806338230979E-2"/>
                  <c:y val="7.3251867531895817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>
                        <a:solidFill>
                          <a:schemeClr val="accent1"/>
                        </a:solidFill>
                      </a:rPr>
                      <a:t>Austin MSA</a:t>
                    </a:r>
                    <a:endParaRPr lang="en-US" sz="1800" b="1" dirty="0">
                      <a:solidFill>
                        <a:schemeClr val="accent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38100" cap="rnd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Sheet1!$D$2:$D$54</c:f>
              <c:numCache>
                <c:formatCode>_("$"* #,##0_);_("$"* \(#,##0\);_("$"* "-"??_);_(@_)</c:formatCode>
                <c:ptCount val="53"/>
                <c:pt idx="0">
                  <c:v>65786</c:v>
                </c:pt>
                <c:pt idx="1">
                  <c:v>58869</c:v>
                </c:pt>
                <c:pt idx="2">
                  <c:v>60564</c:v>
                </c:pt>
                <c:pt idx="3">
                  <c:v>57398</c:v>
                </c:pt>
                <c:pt idx="4">
                  <c:v>57366</c:v>
                </c:pt>
                <c:pt idx="5">
                  <c:v>60482</c:v>
                </c:pt>
                <c:pt idx="6">
                  <c:v>90149</c:v>
                </c:pt>
                <c:pt idx="7">
                  <c:v>46946</c:v>
                </c:pt>
                <c:pt idx="8">
                  <c:v>55733</c:v>
                </c:pt>
                <c:pt idx="9">
                  <c:v>72907</c:v>
                </c:pt>
                <c:pt idx="10">
                  <c:v>79624</c:v>
                </c:pt>
                <c:pt idx="11">
                  <c:v>51847</c:v>
                </c:pt>
                <c:pt idx="12">
                  <c:v>53220</c:v>
                </c:pt>
                <c:pt idx="13">
                  <c:v>51857</c:v>
                </c:pt>
                <c:pt idx="14">
                  <c:v>67479</c:v>
                </c:pt>
                <c:pt idx="15">
                  <c:v>67194</c:v>
                </c:pt>
                <c:pt idx="16">
                  <c:v>61426</c:v>
                </c:pt>
                <c:pt idx="17">
                  <c:v>45880</c:v>
                </c:pt>
                <c:pt idx="18">
                  <c:v>54449</c:v>
                </c:pt>
                <c:pt idx="19">
                  <c:v>68455</c:v>
                </c:pt>
                <c:pt idx="20">
                  <c:v>62760</c:v>
                </c:pt>
                <c:pt idx="21">
                  <c:v>51291</c:v>
                </c:pt>
                <c:pt idx="22">
                  <c:v>51251</c:v>
                </c:pt>
                <c:pt idx="23">
                  <c:v>59168</c:v>
                </c:pt>
                <c:pt idx="24">
                  <c:v>21574</c:v>
                </c:pt>
                <c:pt idx="25">
                  <c:v>51716</c:v>
                </c:pt>
                <c:pt idx="26">
                  <c:v>46962</c:v>
                </c:pt>
                <c:pt idx="27">
                  <c:v>57027</c:v>
                </c:pt>
                <c:pt idx="28">
                  <c:v>53378</c:v>
                </c:pt>
                <c:pt idx="29">
                  <c:v>49358</c:v>
                </c:pt>
                <c:pt idx="30">
                  <c:v>56248</c:v>
                </c:pt>
                <c:pt idx="31">
                  <c:v>51057</c:v>
                </c:pt>
                <c:pt idx="32">
                  <c:v>54079</c:v>
                </c:pt>
                <c:pt idx="33">
                  <c:v>51087</c:v>
                </c:pt>
                <c:pt idx="34">
                  <c:v>91533</c:v>
                </c:pt>
                <c:pt idx="35">
                  <c:v>61750</c:v>
                </c:pt>
                <c:pt idx="36">
                  <c:v>51996</c:v>
                </c:pt>
                <c:pt idx="37">
                  <c:v>56161</c:v>
                </c:pt>
                <c:pt idx="38">
                  <c:v>55055</c:v>
                </c:pt>
                <c:pt idx="39">
                  <c:v>51957</c:v>
                </c:pt>
                <c:pt idx="40">
                  <c:v>51495</c:v>
                </c:pt>
                <c:pt idx="41">
                  <c:v>46962</c:v>
                </c:pt>
                <c:pt idx="42">
                  <c:v>50136</c:v>
                </c:pt>
                <c:pt idx="43">
                  <c:v>50905</c:v>
                </c:pt>
                <c:pt idx="44">
                  <c:v>57286</c:v>
                </c:pt>
                <c:pt idx="45">
                  <c:v>45981</c:v>
                </c:pt>
                <c:pt idx="46">
                  <c:v>66356</c:v>
                </c:pt>
                <c:pt idx="47">
                  <c:v>61710</c:v>
                </c:pt>
                <c:pt idx="48">
                  <c:v>61520</c:v>
                </c:pt>
                <c:pt idx="49">
                  <c:v>48328</c:v>
                </c:pt>
                <c:pt idx="50">
                  <c:v>50548</c:v>
                </c:pt>
                <c:pt idx="51">
                  <c:v>51857</c:v>
                </c:pt>
                <c:pt idx="52">
                  <c:v>52485</c:v>
                </c:pt>
              </c:numCache>
            </c:numRef>
          </c:xVal>
          <c:yVal>
            <c:numRef>
              <c:f>Sheet1!$E$2:$E$54</c:f>
              <c:numCache>
                <c:formatCode>_("$"* #,##0_);_("$"* \(#,##0\);_("$"* "-"??_);_(@_)</c:formatCode>
                <c:ptCount val="53"/>
                <c:pt idx="0">
                  <c:v>392700</c:v>
                </c:pt>
                <c:pt idx="1">
                  <c:v>453500</c:v>
                </c:pt>
                <c:pt idx="2">
                  <c:v>206300</c:v>
                </c:pt>
                <c:pt idx="3">
                  <c:v>152700</c:v>
                </c:pt>
                <c:pt idx="4">
                  <c:v>144400</c:v>
                </c:pt>
                <c:pt idx="5">
                  <c:v>233600</c:v>
                </c:pt>
                <c:pt idx="6">
                  <c:v>373500</c:v>
                </c:pt>
                <c:pt idx="7">
                  <c:v>188800</c:v>
                </c:pt>
                <c:pt idx="8">
                  <c:v>160800</c:v>
                </c:pt>
                <c:pt idx="9">
                  <c:v>363200</c:v>
                </c:pt>
                <c:pt idx="10">
                  <c:v>602800</c:v>
                </c:pt>
                <c:pt idx="11">
                  <c:v>177900</c:v>
                </c:pt>
                <c:pt idx="12">
                  <c:v>234000</c:v>
                </c:pt>
                <c:pt idx="13">
                  <c:v>120500</c:v>
                </c:pt>
                <c:pt idx="14">
                  <c:v>307900</c:v>
                </c:pt>
                <c:pt idx="15">
                  <c:v>206100</c:v>
                </c:pt>
                <c:pt idx="16">
                  <c:v>411000</c:v>
                </c:pt>
                <c:pt idx="17">
                  <c:v>135400</c:v>
                </c:pt>
                <c:pt idx="18">
                  <c:v>153000</c:v>
                </c:pt>
                <c:pt idx="19">
                  <c:v>270000</c:v>
                </c:pt>
                <c:pt idx="20">
                  <c:v>257000</c:v>
                </c:pt>
                <c:pt idx="21">
                  <c:v>130700</c:v>
                </c:pt>
                <c:pt idx="22">
                  <c:v>164000</c:v>
                </c:pt>
                <c:pt idx="23">
                  <c:v>264000</c:v>
                </c:pt>
                <c:pt idx="24">
                  <c:v>135200</c:v>
                </c:pt>
                <c:pt idx="25">
                  <c:v>134000</c:v>
                </c:pt>
                <c:pt idx="26">
                  <c:v>151700</c:v>
                </c:pt>
                <c:pt idx="27">
                  <c:v>278500</c:v>
                </c:pt>
                <c:pt idx="28">
                  <c:v>152000</c:v>
                </c:pt>
                <c:pt idx="29">
                  <c:v>136100</c:v>
                </c:pt>
                <c:pt idx="30">
                  <c:v>157400</c:v>
                </c:pt>
                <c:pt idx="31">
                  <c:v>162300</c:v>
                </c:pt>
                <c:pt idx="32">
                  <c:v>154800</c:v>
                </c:pt>
                <c:pt idx="33">
                  <c:v>139600</c:v>
                </c:pt>
                <c:pt idx="34">
                  <c:v>672900</c:v>
                </c:pt>
                <c:pt idx="35">
                  <c:v>205000</c:v>
                </c:pt>
                <c:pt idx="36">
                  <c:v>172400</c:v>
                </c:pt>
                <c:pt idx="37">
                  <c:v>229700</c:v>
                </c:pt>
                <c:pt idx="38">
                  <c:v>246100</c:v>
                </c:pt>
                <c:pt idx="39">
                  <c:v>188100</c:v>
                </c:pt>
                <c:pt idx="40">
                  <c:v>152200</c:v>
                </c:pt>
                <c:pt idx="41">
                  <c:v>128600</c:v>
                </c:pt>
                <c:pt idx="42">
                  <c:v>137100</c:v>
                </c:pt>
                <c:pt idx="43">
                  <c:v>148700</c:v>
                </c:pt>
                <c:pt idx="44">
                  <c:v>204800</c:v>
                </c:pt>
                <c:pt idx="45">
                  <c:v>173100</c:v>
                </c:pt>
                <c:pt idx="46">
                  <c:v>241100</c:v>
                </c:pt>
                <c:pt idx="47">
                  <c:v>202900</c:v>
                </c:pt>
                <c:pt idx="48">
                  <c:v>225100</c:v>
                </c:pt>
                <c:pt idx="49">
                  <c:v>144100</c:v>
                </c:pt>
                <c:pt idx="50">
                  <c:v>123400</c:v>
                </c:pt>
                <c:pt idx="51">
                  <c:v>135700</c:v>
                </c:pt>
                <c:pt idx="52">
                  <c:v>136400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0599376"/>
        <c:axId val="230599936"/>
      </c:scatterChart>
      <c:valAx>
        <c:axId val="230599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Median Household Income (000’)</a:t>
                </a:r>
                <a:endParaRPr lang="en-US" sz="24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23282294141734874"/>
              <c:y val="0.9007555343116251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599936"/>
        <c:crosses val="autoZero"/>
        <c:crossBetween val="midCat"/>
        <c:majorUnit val="25000"/>
        <c:dispUnits>
          <c:builtInUnit val="thousands"/>
        </c:dispUnits>
      </c:valAx>
      <c:valAx>
        <c:axId val="230599936"/>
        <c:scaling>
          <c:orientation val="minMax"/>
          <c:max val="7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Median Home Value(000’)</a:t>
                </a:r>
                <a:endParaRPr lang="en-US" sz="2400" b="1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599376"/>
        <c:crosses val="autoZero"/>
        <c:crossBetween val="midCat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800" dirty="0" smtClean="0"/>
              <a:t>New Jobs,</a:t>
            </a:r>
            <a:r>
              <a:rPr lang="en-US" sz="2800" baseline="0" dirty="0" smtClean="0"/>
              <a:t> Austin MSA 2013-2014</a:t>
            </a:r>
            <a:endParaRPr lang="en-US" sz="2800" dirty="0"/>
          </a:p>
        </c:rich>
      </c:tx>
      <c:layout>
        <c:manualLayout>
          <c:xMode val="edge"/>
          <c:yMode val="edge"/>
          <c:x val="1.2733759842519922E-3"/>
          <c:y val="0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Transportation/WH</c:v>
                </c:pt>
                <c:pt idx="1">
                  <c:v>Information</c:v>
                </c:pt>
                <c:pt idx="2">
                  <c:v>Manufacturing</c:v>
                </c:pt>
                <c:pt idx="3">
                  <c:v>Other Services</c:v>
                </c:pt>
                <c:pt idx="4">
                  <c:v>Wholesale Trade</c:v>
                </c:pt>
                <c:pt idx="5">
                  <c:v>Government</c:v>
                </c:pt>
                <c:pt idx="6">
                  <c:v>Financial Activities</c:v>
                </c:pt>
                <c:pt idx="7">
                  <c:v>Construction</c:v>
                </c:pt>
                <c:pt idx="8">
                  <c:v>Education and Health</c:v>
                </c:pt>
                <c:pt idx="9">
                  <c:v>Retail</c:v>
                </c:pt>
                <c:pt idx="10">
                  <c:v>Leisure and Hospitality</c:v>
                </c:pt>
                <c:pt idx="11">
                  <c:v>Professional/Bus Services</c:v>
                </c:pt>
              </c:strCache>
            </c:strRef>
          </c:cat>
          <c:val>
            <c:numRef>
              <c:f>Sheet1!$B$2:$B$13</c:f>
              <c:numCache>
                <c:formatCode>#,##0</c:formatCode>
                <c:ptCount val="12"/>
                <c:pt idx="0">
                  <c:v>700</c:v>
                </c:pt>
                <c:pt idx="1">
                  <c:v>900</c:v>
                </c:pt>
                <c:pt idx="2">
                  <c:v>1300</c:v>
                </c:pt>
                <c:pt idx="3">
                  <c:v>1400</c:v>
                </c:pt>
                <c:pt idx="4">
                  <c:v>1600</c:v>
                </c:pt>
                <c:pt idx="5">
                  <c:v>1700</c:v>
                </c:pt>
                <c:pt idx="6">
                  <c:v>2000</c:v>
                </c:pt>
                <c:pt idx="7">
                  <c:v>2700</c:v>
                </c:pt>
                <c:pt idx="8">
                  <c:v>3000</c:v>
                </c:pt>
                <c:pt idx="9">
                  <c:v>5300</c:v>
                </c:pt>
                <c:pt idx="10">
                  <c:v>8500</c:v>
                </c:pt>
                <c:pt idx="11">
                  <c:v>10000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4456448"/>
        <c:axId val="234457008"/>
      </c:barChart>
      <c:catAx>
        <c:axId val="2344564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34457008"/>
        <c:crosses val="autoZero"/>
        <c:auto val="1"/>
        <c:lblAlgn val="ctr"/>
        <c:lblOffset val="100"/>
        <c:noMultiLvlLbl val="0"/>
      </c:catAx>
      <c:valAx>
        <c:axId val="234457008"/>
        <c:scaling>
          <c:orientation val="minMax"/>
        </c:scaling>
        <c:delete val="0"/>
        <c:axPos val="b"/>
        <c:numFmt formatCode="#,##0" sourceLinked="1"/>
        <c:majorTickMark val="out"/>
        <c:minorTickMark val="none"/>
        <c:tickLblPos val="nextTo"/>
        <c:crossAx val="234456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'Job Growth'!$A$2:$A$13</c:f>
              <c:strCache>
                <c:ptCount val="12"/>
                <c:pt idx="0">
                  <c:v>Transportation/WH</c:v>
                </c:pt>
                <c:pt idx="1">
                  <c:v>Information</c:v>
                </c:pt>
                <c:pt idx="2">
                  <c:v>Manufacturing</c:v>
                </c:pt>
                <c:pt idx="3">
                  <c:v>Other Services</c:v>
                </c:pt>
                <c:pt idx="4">
                  <c:v>Financial Activities</c:v>
                </c:pt>
                <c:pt idx="5">
                  <c:v>Wholesale Trade</c:v>
                </c:pt>
                <c:pt idx="6">
                  <c:v>Government</c:v>
                </c:pt>
                <c:pt idx="7">
                  <c:v>Construction</c:v>
                </c:pt>
                <c:pt idx="8">
                  <c:v>Education and Health</c:v>
                </c:pt>
                <c:pt idx="9">
                  <c:v>Retail</c:v>
                </c:pt>
                <c:pt idx="10">
                  <c:v>Leisure and Hospitality</c:v>
                </c:pt>
                <c:pt idx="11">
                  <c:v>Professional/Bus Services</c:v>
                </c:pt>
              </c:strCache>
            </c:strRef>
          </c:cat>
          <c:val>
            <c:numRef>
              <c:f>'Job Growth'!$G$2:$G$13</c:f>
              <c:numCache>
                <c:formatCode>#,##0</c:formatCode>
                <c:ptCount val="12"/>
                <c:pt idx="0">
                  <c:v>1600</c:v>
                </c:pt>
                <c:pt idx="1">
                  <c:v>1800</c:v>
                </c:pt>
                <c:pt idx="2">
                  <c:v>2000</c:v>
                </c:pt>
                <c:pt idx="3">
                  <c:v>2700</c:v>
                </c:pt>
                <c:pt idx="4">
                  <c:v>2800</c:v>
                </c:pt>
                <c:pt idx="5">
                  <c:v>3000</c:v>
                </c:pt>
                <c:pt idx="6">
                  <c:v>3500</c:v>
                </c:pt>
                <c:pt idx="7">
                  <c:v>4200</c:v>
                </c:pt>
                <c:pt idx="8">
                  <c:v>5900</c:v>
                </c:pt>
                <c:pt idx="9">
                  <c:v>10100</c:v>
                </c:pt>
                <c:pt idx="10">
                  <c:v>13400</c:v>
                </c:pt>
                <c:pt idx="11">
                  <c:v>18400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0602176"/>
        <c:axId val="230602736"/>
      </c:barChart>
      <c:catAx>
        <c:axId val="230602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602736"/>
        <c:crosses val="autoZero"/>
        <c:auto val="1"/>
        <c:lblAlgn val="ctr"/>
        <c:lblOffset val="100"/>
        <c:noMultiLvlLbl val="0"/>
      </c:catAx>
      <c:valAx>
        <c:axId val="230602736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602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Population (in millions)</a:t>
            </a:r>
          </a:p>
        </c:rich>
      </c:tx>
      <c:layout>
        <c:manualLayout>
          <c:xMode val="edge"/>
          <c:yMode val="edge"/>
          <c:x val="1.2978082239023024E-5"/>
          <c:y val="2.432758646780879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'[FORECAST 2015-16.xlsx]Population'!$A$3</c:f>
              <c:strCache>
                <c:ptCount val="1"/>
                <c:pt idx="0">
                  <c:v>Population (in millions)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solidFill>
                  <a:schemeClr val="tx1"/>
                </a:solidFill>
              </a:ln>
              <a:effectLst/>
            </c:spPr>
          </c:dPt>
          <c:dLbls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2.040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'[FORECAST 2015-16.xlsx]Population'!$B$1:$G$1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'[FORECAST 2015-16.xlsx]Population'!$B$3:$G$3</c:f>
              <c:numCache>
                <c:formatCode>General</c:formatCode>
                <c:ptCount val="6"/>
                <c:pt idx="0">
                  <c:v>1.7829999999999977</c:v>
                </c:pt>
                <c:pt idx="1">
                  <c:v>1.849</c:v>
                </c:pt>
                <c:pt idx="2">
                  <c:v>1.9079999999999968</c:v>
                </c:pt>
                <c:pt idx="3">
                  <c:v>1.9740000000000022</c:v>
                </c:pt>
                <c:pt idx="4">
                  <c:v>2.04</c:v>
                </c:pt>
                <c:pt idx="5">
                  <c:v>2.1019999999999999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1236528"/>
        <c:axId val="231237088"/>
      </c:barChart>
      <c:catAx>
        <c:axId val="23123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237088"/>
        <c:crosses val="autoZero"/>
        <c:auto val="1"/>
        <c:lblAlgn val="ctr"/>
        <c:lblOffset val="100"/>
        <c:noMultiLvlLbl val="0"/>
      </c:catAx>
      <c:valAx>
        <c:axId val="231237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236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00BD2-F1CB-4DD6-B744-D097A4A4812B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0A1AEA-CE2C-48E8-A914-F5730CDCFEF7}">
      <dgm:prSet phldrT="[Text]"/>
      <dgm:spPr>
        <a:solidFill>
          <a:srgbClr val="002060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Austin 30 Years Ago</a:t>
          </a:r>
          <a:endParaRPr lang="en-US" b="1" dirty="0">
            <a:solidFill>
              <a:schemeClr val="bg1"/>
            </a:solidFill>
          </a:endParaRPr>
        </a:p>
      </dgm:t>
    </dgm:pt>
    <dgm:pt modelId="{A35863AC-3727-48B0-BADA-C7ADABA99A0E}" type="parTrans" cxnId="{FBF30218-ABFD-4094-AB41-1BFA0A22262C}">
      <dgm:prSet/>
      <dgm:spPr/>
      <dgm:t>
        <a:bodyPr/>
        <a:lstStyle/>
        <a:p>
          <a:endParaRPr lang="en-US"/>
        </a:p>
      </dgm:t>
    </dgm:pt>
    <dgm:pt modelId="{9F05E7BD-88C7-42C6-843E-32C3A713B839}" type="sibTrans" cxnId="{FBF30218-ABFD-4094-AB41-1BFA0A22262C}">
      <dgm:prSet/>
      <dgm:spPr/>
      <dgm:t>
        <a:bodyPr/>
        <a:lstStyle/>
        <a:p>
          <a:endParaRPr lang="en-US"/>
        </a:p>
      </dgm:t>
    </dgm:pt>
    <dgm:pt modelId="{F2E1C4E4-0A7B-43FE-B177-3D857A78E417}">
      <dgm:prSet custT="1"/>
      <dgm:spPr/>
      <dgm:t>
        <a:bodyPr/>
        <a:lstStyle/>
        <a:p>
          <a:r>
            <a:rPr lang="en-US" sz="2400" b="1" dirty="0" smtClean="0"/>
            <a:t>Population Growth</a:t>
          </a:r>
          <a:endParaRPr lang="en-US" sz="2400" b="1" dirty="0"/>
        </a:p>
      </dgm:t>
    </dgm:pt>
    <dgm:pt modelId="{26104FBD-1448-4E35-B5D4-044024C8ABE2}" type="parTrans" cxnId="{40DEE979-F852-4431-A3B7-F6C04A9A694B}">
      <dgm:prSet/>
      <dgm:spPr/>
      <dgm:t>
        <a:bodyPr/>
        <a:lstStyle/>
        <a:p>
          <a:endParaRPr lang="en-US"/>
        </a:p>
      </dgm:t>
    </dgm:pt>
    <dgm:pt modelId="{968F31A1-5FB0-4103-9C69-DB85544EC81A}" type="sibTrans" cxnId="{40DEE979-F852-4431-A3B7-F6C04A9A694B}">
      <dgm:prSet/>
      <dgm:spPr/>
      <dgm:t>
        <a:bodyPr/>
        <a:lstStyle/>
        <a:p>
          <a:endParaRPr lang="en-US"/>
        </a:p>
      </dgm:t>
    </dgm:pt>
    <dgm:pt modelId="{43CF5E0B-EF77-4A40-B322-B6114D388571}">
      <dgm:prSet custT="1"/>
      <dgm:spPr/>
      <dgm:t>
        <a:bodyPr/>
        <a:lstStyle/>
        <a:p>
          <a:r>
            <a:rPr lang="en-US" sz="2400" b="1" dirty="0" smtClean="0"/>
            <a:t>High Tech: Emerging</a:t>
          </a:r>
          <a:endParaRPr lang="en-US" sz="2400" b="1" dirty="0"/>
        </a:p>
      </dgm:t>
    </dgm:pt>
    <dgm:pt modelId="{F4AEB0B6-4107-48D7-917C-A8A85AB30B26}" type="parTrans" cxnId="{F92CD022-B71D-407F-ABD2-035A56C9E926}">
      <dgm:prSet/>
      <dgm:spPr/>
      <dgm:t>
        <a:bodyPr/>
        <a:lstStyle/>
        <a:p>
          <a:endParaRPr lang="en-US"/>
        </a:p>
      </dgm:t>
    </dgm:pt>
    <dgm:pt modelId="{835481EE-27D3-4282-BBA3-DF2AA839B902}" type="sibTrans" cxnId="{F92CD022-B71D-407F-ABD2-035A56C9E926}">
      <dgm:prSet/>
      <dgm:spPr/>
      <dgm:t>
        <a:bodyPr/>
        <a:lstStyle/>
        <a:p>
          <a:endParaRPr lang="en-US"/>
        </a:p>
      </dgm:t>
    </dgm:pt>
    <dgm:pt modelId="{0C76B355-722B-43BD-8F02-7B8DCD15A19A}">
      <dgm:prSet/>
      <dgm:spPr>
        <a:solidFill>
          <a:srgbClr val="002060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Austin </a:t>
          </a:r>
        </a:p>
        <a:p>
          <a:r>
            <a:rPr lang="en-US" b="1" dirty="0" smtClean="0">
              <a:solidFill>
                <a:schemeClr val="bg1"/>
              </a:solidFill>
            </a:rPr>
            <a:t>Today</a:t>
          </a:r>
          <a:endParaRPr lang="en-US" b="1" dirty="0">
            <a:solidFill>
              <a:schemeClr val="bg1"/>
            </a:solidFill>
          </a:endParaRPr>
        </a:p>
      </dgm:t>
    </dgm:pt>
    <dgm:pt modelId="{F562E66B-79F7-46F3-8A60-8E62A2C3C15D}" type="parTrans" cxnId="{4F61C4D3-0C6C-4381-B043-54A09051596B}">
      <dgm:prSet/>
      <dgm:spPr/>
      <dgm:t>
        <a:bodyPr/>
        <a:lstStyle/>
        <a:p>
          <a:endParaRPr lang="en-US"/>
        </a:p>
      </dgm:t>
    </dgm:pt>
    <dgm:pt modelId="{1780BE41-2581-4296-8F02-C1A3E829EB95}" type="sibTrans" cxnId="{4F61C4D3-0C6C-4381-B043-54A09051596B}">
      <dgm:prSet/>
      <dgm:spPr/>
      <dgm:t>
        <a:bodyPr/>
        <a:lstStyle/>
        <a:p>
          <a:endParaRPr lang="en-US"/>
        </a:p>
      </dgm:t>
    </dgm:pt>
    <dgm:pt modelId="{D6DD5812-BDF2-4692-952F-A7906740C7AC}">
      <dgm:prSet custT="1"/>
      <dgm:spPr/>
      <dgm:t>
        <a:bodyPr/>
        <a:lstStyle/>
        <a:p>
          <a:r>
            <a:rPr lang="en-US" sz="2400" b="1" dirty="0" smtClean="0"/>
            <a:t>Population Growth</a:t>
          </a:r>
          <a:endParaRPr lang="en-US" sz="2400" b="1" dirty="0"/>
        </a:p>
      </dgm:t>
    </dgm:pt>
    <dgm:pt modelId="{37A83D22-BB67-4D37-8DB0-70CCCDE7A225}" type="parTrans" cxnId="{F200E913-84F3-4D91-B3A1-776BB8C77724}">
      <dgm:prSet/>
      <dgm:spPr/>
      <dgm:t>
        <a:bodyPr/>
        <a:lstStyle/>
        <a:p>
          <a:endParaRPr lang="en-US"/>
        </a:p>
      </dgm:t>
    </dgm:pt>
    <dgm:pt modelId="{D241F173-F45A-4C41-8727-83BF2C5D6378}" type="sibTrans" cxnId="{F200E913-84F3-4D91-B3A1-776BB8C77724}">
      <dgm:prSet/>
      <dgm:spPr/>
      <dgm:t>
        <a:bodyPr/>
        <a:lstStyle/>
        <a:p>
          <a:endParaRPr lang="en-US"/>
        </a:p>
      </dgm:t>
    </dgm:pt>
    <dgm:pt modelId="{32378BBA-5B2F-4A8A-9C42-B89E3147EFE0}">
      <dgm:prSet custT="1"/>
      <dgm:spPr/>
      <dgm:t>
        <a:bodyPr/>
        <a:lstStyle/>
        <a:p>
          <a:r>
            <a:rPr lang="en-US" sz="2400" b="1" dirty="0" smtClean="0"/>
            <a:t>Technology  &amp; Entrepreneurship</a:t>
          </a:r>
          <a:endParaRPr lang="en-US" sz="2400" b="1" dirty="0"/>
        </a:p>
      </dgm:t>
    </dgm:pt>
    <dgm:pt modelId="{0E7991C1-6F17-4793-B5D6-AA71CFFDF603}" type="parTrans" cxnId="{C8E035E4-F6EA-47D9-9B39-47E1949809DE}">
      <dgm:prSet/>
      <dgm:spPr/>
      <dgm:t>
        <a:bodyPr/>
        <a:lstStyle/>
        <a:p>
          <a:endParaRPr lang="en-US"/>
        </a:p>
      </dgm:t>
    </dgm:pt>
    <dgm:pt modelId="{DDBC0DC8-91CC-4643-846A-DA084B8FBBD8}" type="sibTrans" cxnId="{C8E035E4-F6EA-47D9-9B39-47E1949809DE}">
      <dgm:prSet/>
      <dgm:spPr/>
      <dgm:t>
        <a:bodyPr/>
        <a:lstStyle/>
        <a:p>
          <a:endParaRPr lang="en-US"/>
        </a:p>
      </dgm:t>
    </dgm:pt>
    <dgm:pt modelId="{9D72C8AB-4462-4573-B006-A29AA5EC6522}">
      <dgm:prSet/>
      <dgm:spPr/>
      <dgm:t>
        <a:bodyPr/>
        <a:lstStyle/>
        <a:p>
          <a:r>
            <a:rPr lang="en-US" b="1" dirty="0" smtClean="0"/>
            <a:t>Education &amp; Healthcare</a:t>
          </a:r>
          <a:endParaRPr lang="en-US" b="1" dirty="0"/>
        </a:p>
      </dgm:t>
    </dgm:pt>
    <dgm:pt modelId="{B7E1B9F0-5C1D-433B-917F-E7997578AFC0}" type="parTrans" cxnId="{333C8615-EFB9-449E-8A45-EC4F9ED34B4E}">
      <dgm:prSet/>
      <dgm:spPr/>
      <dgm:t>
        <a:bodyPr/>
        <a:lstStyle/>
        <a:p>
          <a:endParaRPr lang="en-US"/>
        </a:p>
      </dgm:t>
    </dgm:pt>
    <dgm:pt modelId="{BB12C811-B8B7-40F0-9A4F-354F7FC94B06}" type="sibTrans" cxnId="{333C8615-EFB9-449E-8A45-EC4F9ED34B4E}">
      <dgm:prSet/>
      <dgm:spPr/>
      <dgm:t>
        <a:bodyPr/>
        <a:lstStyle/>
        <a:p>
          <a:endParaRPr lang="en-US"/>
        </a:p>
      </dgm:t>
    </dgm:pt>
    <dgm:pt modelId="{E32D0E24-F7B6-4A9F-A0B2-E1BC055FFCA0}">
      <dgm:prSet/>
      <dgm:spPr/>
      <dgm:t>
        <a:bodyPr/>
        <a:lstStyle/>
        <a:p>
          <a:r>
            <a:rPr lang="en-US" b="1" dirty="0" smtClean="0"/>
            <a:t>The Festival Economy</a:t>
          </a:r>
          <a:endParaRPr lang="en-US" b="1" dirty="0"/>
        </a:p>
      </dgm:t>
    </dgm:pt>
    <dgm:pt modelId="{DB0424DF-D26E-4117-8A5F-49FE21E3C308}" type="parTrans" cxnId="{DD44A74B-15BA-4C95-8746-88CB53AB4338}">
      <dgm:prSet/>
      <dgm:spPr/>
      <dgm:t>
        <a:bodyPr/>
        <a:lstStyle/>
        <a:p>
          <a:endParaRPr lang="en-US"/>
        </a:p>
      </dgm:t>
    </dgm:pt>
    <dgm:pt modelId="{72E3475B-9F94-4A3A-A22A-D578B1443EC2}" type="sibTrans" cxnId="{DD44A74B-15BA-4C95-8746-88CB53AB4338}">
      <dgm:prSet/>
      <dgm:spPr/>
      <dgm:t>
        <a:bodyPr/>
        <a:lstStyle/>
        <a:p>
          <a:endParaRPr lang="en-US"/>
        </a:p>
      </dgm:t>
    </dgm:pt>
    <dgm:pt modelId="{CC2B5483-52F8-41F2-8D8A-C134EEE33973}">
      <dgm:prSet custT="1"/>
      <dgm:spPr/>
      <dgm:t>
        <a:bodyPr/>
        <a:lstStyle/>
        <a:p>
          <a:r>
            <a:rPr lang="en-US" sz="2400" b="1" smtClean="0"/>
            <a:t>Government</a:t>
          </a:r>
          <a:endParaRPr lang="en-US" sz="2400" b="1" dirty="0"/>
        </a:p>
      </dgm:t>
    </dgm:pt>
    <dgm:pt modelId="{BC0A1320-86C6-4EBB-9456-DF1524947D00}" type="parTrans" cxnId="{D981010F-098D-4B96-A3B6-3E87CC28A865}">
      <dgm:prSet/>
      <dgm:spPr/>
      <dgm:t>
        <a:bodyPr/>
        <a:lstStyle/>
        <a:p>
          <a:endParaRPr lang="en-US"/>
        </a:p>
      </dgm:t>
    </dgm:pt>
    <dgm:pt modelId="{69A92FF4-CBFF-421E-8C98-FD3115E4C968}" type="sibTrans" cxnId="{D981010F-098D-4B96-A3B6-3E87CC28A865}">
      <dgm:prSet/>
      <dgm:spPr/>
      <dgm:t>
        <a:bodyPr/>
        <a:lstStyle/>
        <a:p>
          <a:endParaRPr lang="en-US"/>
        </a:p>
      </dgm:t>
    </dgm:pt>
    <dgm:pt modelId="{E5518F67-132E-4614-9495-40F62B4C81ED}">
      <dgm:prSet custT="1"/>
      <dgm:spPr/>
      <dgm:t>
        <a:bodyPr/>
        <a:lstStyle/>
        <a:p>
          <a:r>
            <a:rPr lang="en-US" sz="2400" b="1" smtClean="0"/>
            <a:t>Education</a:t>
          </a:r>
          <a:endParaRPr lang="en-US" sz="2400" b="1" dirty="0"/>
        </a:p>
      </dgm:t>
    </dgm:pt>
    <dgm:pt modelId="{506E5837-5119-4D7C-B44F-30395A7097E2}" type="parTrans" cxnId="{C26D7D59-8BB4-4911-BC76-6B48CA583842}">
      <dgm:prSet/>
      <dgm:spPr/>
      <dgm:t>
        <a:bodyPr/>
        <a:lstStyle/>
        <a:p>
          <a:endParaRPr lang="en-US"/>
        </a:p>
      </dgm:t>
    </dgm:pt>
    <dgm:pt modelId="{9E8D9D7F-AB95-44F3-BC31-B925628A42EA}" type="sibTrans" cxnId="{C26D7D59-8BB4-4911-BC76-6B48CA583842}">
      <dgm:prSet/>
      <dgm:spPr/>
      <dgm:t>
        <a:bodyPr/>
        <a:lstStyle/>
        <a:p>
          <a:endParaRPr lang="en-US"/>
        </a:p>
      </dgm:t>
    </dgm:pt>
    <dgm:pt modelId="{25BB1846-82EA-42AE-B1C0-29FE51828C38}" type="pres">
      <dgm:prSet presAssocID="{56300BD2-F1CB-4DD6-B744-D097A4A4812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21BDC2-FB8B-4EC7-92F4-051C757A19FA}" type="pres">
      <dgm:prSet presAssocID="{140A1AEA-CE2C-48E8-A914-F5730CDCFEF7}" presName="compNode" presStyleCnt="0"/>
      <dgm:spPr/>
    </dgm:pt>
    <dgm:pt modelId="{42C0C113-84F7-49FE-BA05-2CB058821DD5}" type="pres">
      <dgm:prSet presAssocID="{140A1AEA-CE2C-48E8-A914-F5730CDCFEF7}" presName="aNode" presStyleLbl="bgShp" presStyleIdx="0" presStyleCnt="2"/>
      <dgm:spPr/>
      <dgm:t>
        <a:bodyPr/>
        <a:lstStyle/>
        <a:p>
          <a:endParaRPr lang="en-US"/>
        </a:p>
      </dgm:t>
    </dgm:pt>
    <dgm:pt modelId="{8D759C83-F298-4F5A-B9F0-8844EDAE8E50}" type="pres">
      <dgm:prSet presAssocID="{140A1AEA-CE2C-48E8-A914-F5730CDCFEF7}" presName="textNode" presStyleLbl="bgShp" presStyleIdx="0" presStyleCnt="2"/>
      <dgm:spPr/>
      <dgm:t>
        <a:bodyPr/>
        <a:lstStyle/>
        <a:p>
          <a:endParaRPr lang="en-US"/>
        </a:p>
      </dgm:t>
    </dgm:pt>
    <dgm:pt modelId="{FDD00873-4241-4308-94A2-AE4E9691AE96}" type="pres">
      <dgm:prSet presAssocID="{140A1AEA-CE2C-48E8-A914-F5730CDCFEF7}" presName="compChildNode" presStyleCnt="0"/>
      <dgm:spPr/>
    </dgm:pt>
    <dgm:pt modelId="{001B0580-505B-41C7-A860-8BF404CED0E0}" type="pres">
      <dgm:prSet presAssocID="{140A1AEA-CE2C-48E8-A914-F5730CDCFEF7}" presName="theInnerList" presStyleCnt="0"/>
      <dgm:spPr/>
    </dgm:pt>
    <dgm:pt modelId="{112DBB6E-5A16-4BE3-BF02-BE0D48458F86}" type="pres">
      <dgm:prSet presAssocID="{F2E1C4E4-0A7B-43FE-B177-3D857A78E417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9FA740-3E7A-4252-A5C3-2F58E805783F}" type="pres">
      <dgm:prSet presAssocID="{F2E1C4E4-0A7B-43FE-B177-3D857A78E417}" presName="aSpace2" presStyleCnt="0"/>
      <dgm:spPr/>
    </dgm:pt>
    <dgm:pt modelId="{B35A0697-DC71-4D71-9C6B-A1A829A31493}" type="pres">
      <dgm:prSet presAssocID="{CC2B5483-52F8-41F2-8D8A-C134EEE33973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9BB78F-B843-485C-A88F-C655047410BB}" type="pres">
      <dgm:prSet presAssocID="{CC2B5483-52F8-41F2-8D8A-C134EEE33973}" presName="aSpace2" presStyleCnt="0"/>
      <dgm:spPr/>
    </dgm:pt>
    <dgm:pt modelId="{11FB8166-C7B6-4F1B-BBA0-8D57E1574D66}" type="pres">
      <dgm:prSet presAssocID="{43CF5E0B-EF77-4A40-B322-B6114D388571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702C2-DAD3-4CC3-8ADE-6A2F78E6E25D}" type="pres">
      <dgm:prSet presAssocID="{43CF5E0B-EF77-4A40-B322-B6114D388571}" presName="aSpace2" presStyleCnt="0"/>
      <dgm:spPr/>
    </dgm:pt>
    <dgm:pt modelId="{BF79ABB4-DEED-4561-9B86-EE424A120F3F}" type="pres">
      <dgm:prSet presAssocID="{E5518F67-132E-4614-9495-40F62B4C81ED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A24645-2E21-407C-84A3-FAA50FF5B220}" type="pres">
      <dgm:prSet presAssocID="{140A1AEA-CE2C-48E8-A914-F5730CDCFEF7}" presName="aSpace" presStyleCnt="0"/>
      <dgm:spPr/>
    </dgm:pt>
    <dgm:pt modelId="{47F2E0E9-BEAD-4368-BCD7-53D285D609E6}" type="pres">
      <dgm:prSet presAssocID="{0C76B355-722B-43BD-8F02-7B8DCD15A19A}" presName="compNode" presStyleCnt="0"/>
      <dgm:spPr/>
    </dgm:pt>
    <dgm:pt modelId="{3353FCB2-86B6-4D98-B4BE-00767F9136A1}" type="pres">
      <dgm:prSet presAssocID="{0C76B355-722B-43BD-8F02-7B8DCD15A19A}" presName="aNode" presStyleLbl="bgShp" presStyleIdx="1" presStyleCnt="2"/>
      <dgm:spPr/>
      <dgm:t>
        <a:bodyPr/>
        <a:lstStyle/>
        <a:p>
          <a:endParaRPr lang="en-US"/>
        </a:p>
      </dgm:t>
    </dgm:pt>
    <dgm:pt modelId="{0EB7F510-2851-44BD-84A2-E3E1ED131F19}" type="pres">
      <dgm:prSet presAssocID="{0C76B355-722B-43BD-8F02-7B8DCD15A19A}" presName="textNode" presStyleLbl="bgShp" presStyleIdx="1" presStyleCnt="2"/>
      <dgm:spPr/>
      <dgm:t>
        <a:bodyPr/>
        <a:lstStyle/>
        <a:p>
          <a:endParaRPr lang="en-US"/>
        </a:p>
      </dgm:t>
    </dgm:pt>
    <dgm:pt modelId="{22189D02-5D0C-48BC-A5DC-047105F184E3}" type="pres">
      <dgm:prSet presAssocID="{0C76B355-722B-43BD-8F02-7B8DCD15A19A}" presName="compChildNode" presStyleCnt="0"/>
      <dgm:spPr/>
    </dgm:pt>
    <dgm:pt modelId="{EEFD70A4-3F3A-4481-8C5D-C4DE88CF4AD3}" type="pres">
      <dgm:prSet presAssocID="{0C76B355-722B-43BD-8F02-7B8DCD15A19A}" presName="theInnerList" presStyleCnt="0"/>
      <dgm:spPr/>
    </dgm:pt>
    <dgm:pt modelId="{C986254C-C4F7-490C-BF3C-9CA70B1089FB}" type="pres">
      <dgm:prSet presAssocID="{D6DD5812-BDF2-4692-952F-A7906740C7AC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312209-9439-4C4C-ADA2-F947355BA3B0}" type="pres">
      <dgm:prSet presAssocID="{D6DD5812-BDF2-4692-952F-A7906740C7AC}" presName="aSpace2" presStyleCnt="0"/>
      <dgm:spPr/>
    </dgm:pt>
    <dgm:pt modelId="{521B7AD9-49F6-4F34-B546-5924B37E0C87}" type="pres">
      <dgm:prSet presAssocID="{32378BBA-5B2F-4A8A-9C42-B89E3147EFE0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1C18A2-A06B-42B4-AD00-717E0347DEEA}" type="pres">
      <dgm:prSet presAssocID="{32378BBA-5B2F-4A8A-9C42-B89E3147EFE0}" presName="aSpace2" presStyleCnt="0"/>
      <dgm:spPr/>
    </dgm:pt>
    <dgm:pt modelId="{6D8B2336-F265-47D1-99E2-EB8AE4CD253D}" type="pres">
      <dgm:prSet presAssocID="{9D72C8AB-4462-4573-B006-A29AA5EC6522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41D875-FA4F-4576-8E5E-8132E772D349}" type="pres">
      <dgm:prSet presAssocID="{9D72C8AB-4462-4573-B006-A29AA5EC6522}" presName="aSpace2" presStyleCnt="0"/>
      <dgm:spPr/>
    </dgm:pt>
    <dgm:pt modelId="{86E6DFD2-6913-45AF-85AD-5B33AE657AF3}" type="pres">
      <dgm:prSet presAssocID="{E32D0E24-F7B6-4A9F-A0B2-E1BC055FFCA0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02E2B2-0566-465F-9112-4CD82E757F5A}" type="presOf" srcId="{0C76B355-722B-43BD-8F02-7B8DCD15A19A}" destId="{0EB7F510-2851-44BD-84A2-E3E1ED131F19}" srcOrd="1" destOrd="0" presId="urn:microsoft.com/office/officeart/2005/8/layout/lProcess2"/>
    <dgm:cxn modelId="{4F61C4D3-0C6C-4381-B043-54A09051596B}" srcId="{56300BD2-F1CB-4DD6-B744-D097A4A4812B}" destId="{0C76B355-722B-43BD-8F02-7B8DCD15A19A}" srcOrd="1" destOrd="0" parTransId="{F562E66B-79F7-46F3-8A60-8E62A2C3C15D}" sibTransId="{1780BE41-2581-4296-8F02-C1A3E829EB95}"/>
    <dgm:cxn modelId="{84884260-5643-4705-89A4-38792229DB0F}" type="presOf" srcId="{E5518F67-132E-4614-9495-40F62B4C81ED}" destId="{BF79ABB4-DEED-4561-9B86-EE424A120F3F}" srcOrd="0" destOrd="0" presId="urn:microsoft.com/office/officeart/2005/8/layout/lProcess2"/>
    <dgm:cxn modelId="{D314B0A0-BD92-423D-BC2A-4335120480FA}" type="presOf" srcId="{32378BBA-5B2F-4A8A-9C42-B89E3147EFE0}" destId="{521B7AD9-49F6-4F34-B546-5924B37E0C87}" srcOrd="0" destOrd="0" presId="urn:microsoft.com/office/officeart/2005/8/layout/lProcess2"/>
    <dgm:cxn modelId="{F200E913-84F3-4D91-B3A1-776BB8C77724}" srcId="{0C76B355-722B-43BD-8F02-7B8DCD15A19A}" destId="{D6DD5812-BDF2-4692-952F-A7906740C7AC}" srcOrd="0" destOrd="0" parTransId="{37A83D22-BB67-4D37-8DB0-70CCCDE7A225}" sibTransId="{D241F173-F45A-4C41-8727-83BF2C5D6378}"/>
    <dgm:cxn modelId="{5D099BC3-39D9-448E-8F67-F9A7D6CD350B}" type="presOf" srcId="{9D72C8AB-4462-4573-B006-A29AA5EC6522}" destId="{6D8B2336-F265-47D1-99E2-EB8AE4CD253D}" srcOrd="0" destOrd="0" presId="urn:microsoft.com/office/officeart/2005/8/layout/lProcess2"/>
    <dgm:cxn modelId="{F92CD022-B71D-407F-ABD2-035A56C9E926}" srcId="{140A1AEA-CE2C-48E8-A914-F5730CDCFEF7}" destId="{43CF5E0B-EF77-4A40-B322-B6114D388571}" srcOrd="2" destOrd="0" parTransId="{F4AEB0B6-4107-48D7-917C-A8A85AB30B26}" sibTransId="{835481EE-27D3-4282-BBA3-DF2AA839B902}"/>
    <dgm:cxn modelId="{D981010F-098D-4B96-A3B6-3E87CC28A865}" srcId="{140A1AEA-CE2C-48E8-A914-F5730CDCFEF7}" destId="{CC2B5483-52F8-41F2-8D8A-C134EEE33973}" srcOrd="1" destOrd="0" parTransId="{BC0A1320-86C6-4EBB-9456-DF1524947D00}" sibTransId="{69A92FF4-CBFF-421E-8C98-FD3115E4C968}"/>
    <dgm:cxn modelId="{AB7D866B-2A63-409E-9C98-EB72B3CD75A2}" type="presOf" srcId="{56300BD2-F1CB-4DD6-B744-D097A4A4812B}" destId="{25BB1846-82EA-42AE-B1C0-29FE51828C38}" srcOrd="0" destOrd="0" presId="urn:microsoft.com/office/officeart/2005/8/layout/lProcess2"/>
    <dgm:cxn modelId="{D05EDD3A-9B15-47B4-9A75-F609C979C10A}" type="presOf" srcId="{140A1AEA-CE2C-48E8-A914-F5730CDCFEF7}" destId="{42C0C113-84F7-49FE-BA05-2CB058821DD5}" srcOrd="0" destOrd="0" presId="urn:microsoft.com/office/officeart/2005/8/layout/lProcess2"/>
    <dgm:cxn modelId="{5D80667F-C7A2-498B-9579-7F453E9721E6}" type="presOf" srcId="{D6DD5812-BDF2-4692-952F-A7906740C7AC}" destId="{C986254C-C4F7-490C-BF3C-9CA70B1089FB}" srcOrd="0" destOrd="0" presId="urn:microsoft.com/office/officeart/2005/8/layout/lProcess2"/>
    <dgm:cxn modelId="{9EFB4B2D-DDFA-4BF1-BB1B-9340E5296A0D}" type="presOf" srcId="{CC2B5483-52F8-41F2-8D8A-C134EEE33973}" destId="{B35A0697-DC71-4D71-9C6B-A1A829A31493}" srcOrd="0" destOrd="0" presId="urn:microsoft.com/office/officeart/2005/8/layout/lProcess2"/>
    <dgm:cxn modelId="{05F532E7-DDA1-4EFB-930A-538E30A88187}" type="presOf" srcId="{F2E1C4E4-0A7B-43FE-B177-3D857A78E417}" destId="{112DBB6E-5A16-4BE3-BF02-BE0D48458F86}" srcOrd="0" destOrd="0" presId="urn:microsoft.com/office/officeart/2005/8/layout/lProcess2"/>
    <dgm:cxn modelId="{333C8615-EFB9-449E-8A45-EC4F9ED34B4E}" srcId="{0C76B355-722B-43BD-8F02-7B8DCD15A19A}" destId="{9D72C8AB-4462-4573-B006-A29AA5EC6522}" srcOrd="2" destOrd="0" parTransId="{B7E1B9F0-5C1D-433B-917F-E7997578AFC0}" sibTransId="{BB12C811-B8B7-40F0-9A4F-354F7FC94B06}"/>
    <dgm:cxn modelId="{DF402BBB-BD14-4D20-BC47-657527A6FDA8}" type="presOf" srcId="{0C76B355-722B-43BD-8F02-7B8DCD15A19A}" destId="{3353FCB2-86B6-4D98-B4BE-00767F9136A1}" srcOrd="0" destOrd="0" presId="urn:microsoft.com/office/officeart/2005/8/layout/lProcess2"/>
    <dgm:cxn modelId="{F28E3E3A-707D-436D-913E-9164DD72E2BD}" type="presOf" srcId="{43CF5E0B-EF77-4A40-B322-B6114D388571}" destId="{11FB8166-C7B6-4F1B-BBA0-8D57E1574D66}" srcOrd="0" destOrd="0" presId="urn:microsoft.com/office/officeart/2005/8/layout/lProcess2"/>
    <dgm:cxn modelId="{DD44A74B-15BA-4C95-8746-88CB53AB4338}" srcId="{0C76B355-722B-43BD-8F02-7B8DCD15A19A}" destId="{E32D0E24-F7B6-4A9F-A0B2-E1BC055FFCA0}" srcOrd="3" destOrd="0" parTransId="{DB0424DF-D26E-4117-8A5F-49FE21E3C308}" sibTransId="{72E3475B-9F94-4A3A-A22A-D578B1443EC2}"/>
    <dgm:cxn modelId="{40DEE979-F852-4431-A3B7-F6C04A9A694B}" srcId="{140A1AEA-CE2C-48E8-A914-F5730CDCFEF7}" destId="{F2E1C4E4-0A7B-43FE-B177-3D857A78E417}" srcOrd="0" destOrd="0" parTransId="{26104FBD-1448-4E35-B5D4-044024C8ABE2}" sibTransId="{968F31A1-5FB0-4103-9C69-DB85544EC81A}"/>
    <dgm:cxn modelId="{88A6072D-FAC4-429A-B114-5AACE01D892C}" type="presOf" srcId="{E32D0E24-F7B6-4A9F-A0B2-E1BC055FFCA0}" destId="{86E6DFD2-6913-45AF-85AD-5B33AE657AF3}" srcOrd="0" destOrd="0" presId="urn:microsoft.com/office/officeart/2005/8/layout/lProcess2"/>
    <dgm:cxn modelId="{FBF30218-ABFD-4094-AB41-1BFA0A22262C}" srcId="{56300BD2-F1CB-4DD6-B744-D097A4A4812B}" destId="{140A1AEA-CE2C-48E8-A914-F5730CDCFEF7}" srcOrd="0" destOrd="0" parTransId="{A35863AC-3727-48B0-BADA-C7ADABA99A0E}" sibTransId="{9F05E7BD-88C7-42C6-843E-32C3A713B839}"/>
    <dgm:cxn modelId="{C8E035E4-F6EA-47D9-9B39-47E1949809DE}" srcId="{0C76B355-722B-43BD-8F02-7B8DCD15A19A}" destId="{32378BBA-5B2F-4A8A-9C42-B89E3147EFE0}" srcOrd="1" destOrd="0" parTransId="{0E7991C1-6F17-4793-B5D6-AA71CFFDF603}" sibTransId="{DDBC0DC8-91CC-4643-846A-DA084B8FBBD8}"/>
    <dgm:cxn modelId="{530A0F60-E304-4AEC-BC9F-23A489080CB8}" type="presOf" srcId="{140A1AEA-CE2C-48E8-A914-F5730CDCFEF7}" destId="{8D759C83-F298-4F5A-B9F0-8844EDAE8E50}" srcOrd="1" destOrd="0" presId="urn:microsoft.com/office/officeart/2005/8/layout/lProcess2"/>
    <dgm:cxn modelId="{C26D7D59-8BB4-4911-BC76-6B48CA583842}" srcId="{140A1AEA-CE2C-48E8-A914-F5730CDCFEF7}" destId="{E5518F67-132E-4614-9495-40F62B4C81ED}" srcOrd="3" destOrd="0" parTransId="{506E5837-5119-4D7C-B44F-30395A7097E2}" sibTransId="{9E8D9D7F-AB95-44F3-BC31-B925628A42EA}"/>
    <dgm:cxn modelId="{B12982D8-0C5B-4873-8C24-39BE03E63403}" type="presParOf" srcId="{25BB1846-82EA-42AE-B1C0-29FE51828C38}" destId="{1321BDC2-FB8B-4EC7-92F4-051C757A19FA}" srcOrd="0" destOrd="0" presId="urn:microsoft.com/office/officeart/2005/8/layout/lProcess2"/>
    <dgm:cxn modelId="{D4B09647-0B10-4931-A6B2-9AEFD15D84EF}" type="presParOf" srcId="{1321BDC2-FB8B-4EC7-92F4-051C757A19FA}" destId="{42C0C113-84F7-49FE-BA05-2CB058821DD5}" srcOrd="0" destOrd="0" presId="urn:microsoft.com/office/officeart/2005/8/layout/lProcess2"/>
    <dgm:cxn modelId="{569D0ED7-8132-4787-B554-54D810503190}" type="presParOf" srcId="{1321BDC2-FB8B-4EC7-92F4-051C757A19FA}" destId="{8D759C83-F298-4F5A-B9F0-8844EDAE8E50}" srcOrd="1" destOrd="0" presId="urn:microsoft.com/office/officeart/2005/8/layout/lProcess2"/>
    <dgm:cxn modelId="{70D5D8AD-4778-4396-A970-DEA88051874A}" type="presParOf" srcId="{1321BDC2-FB8B-4EC7-92F4-051C757A19FA}" destId="{FDD00873-4241-4308-94A2-AE4E9691AE96}" srcOrd="2" destOrd="0" presId="urn:microsoft.com/office/officeart/2005/8/layout/lProcess2"/>
    <dgm:cxn modelId="{3DD0F493-48C0-44AF-8F9B-593880998D3A}" type="presParOf" srcId="{FDD00873-4241-4308-94A2-AE4E9691AE96}" destId="{001B0580-505B-41C7-A860-8BF404CED0E0}" srcOrd="0" destOrd="0" presId="urn:microsoft.com/office/officeart/2005/8/layout/lProcess2"/>
    <dgm:cxn modelId="{4FDA0AB0-01A3-4C71-9FD3-A61E4D935EAD}" type="presParOf" srcId="{001B0580-505B-41C7-A860-8BF404CED0E0}" destId="{112DBB6E-5A16-4BE3-BF02-BE0D48458F86}" srcOrd="0" destOrd="0" presId="urn:microsoft.com/office/officeart/2005/8/layout/lProcess2"/>
    <dgm:cxn modelId="{8B62077C-37A8-4CBE-984E-609724B61553}" type="presParOf" srcId="{001B0580-505B-41C7-A860-8BF404CED0E0}" destId="{109FA740-3E7A-4252-A5C3-2F58E805783F}" srcOrd="1" destOrd="0" presId="urn:microsoft.com/office/officeart/2005/8/layout/lProcess2"/>
    <dgm:cxn modelId="{8646028B-731B-421F-BBEE-DD9163304554}" type="presParOf" srcId="{001B0580-505B-41C7-A860-8BF404CED0E0}" destId="{B35A0697-DC71-4D71-9C6B-A1A829A31493}" srcOrd="2" destOrd="0" presId="urn:microsoft.com/office/officeart/2005/8/layout/lProcess2"/>
    <dgm:cxn modelId="{BD818190-1071-4AB0-8FCA-1DFA95BA5764}" type="presParOf" srcId="{001B0580-505B-41C7-A860-8BF404CED0E0}" destId="{589BB78F-B843-485C-A88F-C655047410BB}" srcOrd="3" destOrd="0" presId="urn:microsoft.com/office/officeart/2005/8/layout/lProcess2"/>
    <dgm:cxn modelId="{02D18734-A116-4F64-9E80-8A4C7D7364A7}" type="presParOf" srcId="{001B0580-505B-41C7-A860-8BF404CED0E0}" destId="{11FB8166-C7B6-4F1B-BBA0-8D57E1574D66}" srcOrd="4" destOrd="0" presId="urn:microsoft.com/office/officeart/2005/8/layout/lProcess2"/>
    <dgm:cxn modelId="{C074BD9A-E7DD-4D23-A237-DA6634880633}" type="presParOf" srcId="{001B0580-505B-41C7-A860-8BF404CED0E0}" destId="{C2B702C2-DAD3-4CC3-8ADE-6A2F78E6E25D}" srcOrd="5" destOrd="0" presId="urn:microsoft.com/office/officeart/2005/8/layout/lProcess2"/>
    <dgm:cxn modelId="{3DCE656B-C921-47B2-B81D-334461FF9356}" type="presParOf" srcId="{001B0580-505B-41C7-A860-8BF404CED0E0}" destId="{BF79ABB4-DEED-4561-9B86-EE424A120F3F}" srcOrd="6" destOrd="0" presId="urn:microsoft.com/office/officeart/2005/8/layout/lProcess2"/>
    <dgm:cxn modelId="{6E299855-2985-491E-879D-12163B8F211F}" type="presParOf" srcId="{25BB1846-82EA-42AE-B1C0-29FE51828C38}" destId="{84A24645-2E21-407C-84A3-FAA50FF5B220}" srcOrd="1" destOrd="0" presId="urn:microsoft.com/office/officeart/2005/8/layout/lProcess2"/>
    <dgm:cxn modelId="{830AB6F2-0960-432F-B2FB-7730A11DF321}" type="presParOf" srcId="{25BB1846-82EA-42AE-B1C0-29FE51828C38}" destId="{47F2E0E9-BEAD-4368-BCD7-53D285D609E6}" srcOrd="2" destOrd="0" presId="urn:microsoft.com/office/officeart/2005/8/layout/lProcess2"/>
    <dgm:cxn modelId="{49BAC4DC-E8DB-4DC6-A848-851FE18C6F0D}" type="presParOf" srcId="{47F2E0E9-BEAD-4368-BCD7-53D285D609E6}" destId="{3353FCB2-86B6-4D98-B4BE-00767F9136A1}" srcOrd="0" destOrd="0" presId="urn:microsoft.com/office/officeart/2005/8/layout/lProcess2"/>
    <dgm:cxn modelId="{6C0618A6-30B7-4CB6-99E3-46F8997CF241}" type="presParOf" srcId="{47F2E0E9-BEAD-4368-BCD7-53D285D609E6}" destId="{0EB7F510-2851-44BD-84A2-E3E1ED131F19}" srcOrd="1" destOrd="0" presId="urn:microsoft.com/office/officeart/2005/8/layout/lProcess2"/>
    <dgm:cxn modelId="{7FE32491-6F5B-446C-8A35-EDCC2870F988}" type="presParOf" srcId="{47F2E0E9-BEAD-4368-BCD7-53D285D609E6}" destId="{22189D02-5D0C-48BC-A5DC-047105F184E3}" srcOrd="2" destOrd="0" presId="urn:microsoft.com/office/officeart/2005/8/layout/lProcess2"/>
    <dgm:cxn modelId="{BE3FE242-13C7-476C-B220-F7238D800A0E}" type="presParOf" srcId="{22189D02-5D0C-48BC-A5DC-047105F184E3}" destId="{EEFD70A4-3F3A-4481-8C5D-C4DE88CF4AD3}" srcOrd="0" destOrd="0" presId="urn:microsoft.com/office/officeart/2005/8/layout/lProcess2"/>
    <dgm:cxn modelId="{456414B4-5398-471C-83BE-5E5A84C1425A}" type="presParOf" srcId="{EEFD70A4-3F3A-4481-8C5D-C4DE88CF4AD3}" destId="{C986254C-C4F7-490C-BF3C-9CA70B1089FB}" srcOrd="0" destOrd="0" presId="urn:microsoft.com/office/officeart/2005/8/layout/lProcess2"/>
    <dgm:cxn modelId="{0C4FCFC1-B190-47B4-8E64-C0742CFFCBD2}" type="presParOf" srcId="{EEFD70A4-3F3A-4481-8C5D-C4DE88CF4AD3}" destId="{16312209-9439-4C4C-ADA2-F947355BA3B0}" srcOrd="1" destOrd="0" presId="urn:microsoft.com/office/officeart/2005/8/layout/lProcess2"/>
    <dgm:cxn modelId="{4FDC1FD6-DCF8-4DF5-AFB9-A54F6EB551FC}" type="presParOf" srcId="{EEFD70A4-3F3A-4481-8C5D-C4DE88CF4AD3}" destId="{521B7AD9-49F6-4F34-B546-5924B37E0C87}" srcOrd="2" destOrd="0" presId="urn:microsoft.com/office/officeart/2005/8/layout/lProcess2"/>
    <dgm:cxn modelId="{113A28CD-92E4-45F1-850C-B60F94B2881A}" type="presParOf" srcId="{EEFD70A4-3F3A-4481-8C5D-C4DE88CF4AD3}" destId="{8E1C18A2-A06B-42B4-AD00-717E0347DEEA}" srcOrd="3" destOrd="0" presId="urn:microsoft.com/office/officeart/2005/8/layout/lProcess2"/>
    <dgm:cxn modelId="{245636F7-EE55-4A9B-874E-68309AEB8EC0}" type="presParOf" srcId="{EEFD70A4-3F3A-4481-8C5D-C4DE88CF4AD3}" destId="{6D8B2336-F265-47D1-99E2-EB8AE4CD253D}" srcOrd="4" destOrd="0" presId="urn:microsoft.com/office/officeart/2005/8/layout/lProcess2"/>
    <dgm:cxn modelId="{A7EA6469-26F4-4F16-A34F-B58EFF2D1D92}" type="presParOf" srcId="{EEFD70A4-3F3A-4481-8C5D-C4DE88CF4AD3}" destId="{9541D875-FA4F-4576-8E5E-8132E772D349}" srcOrd="5" destOrd="0" presId="urn:microsoft.com/office/officeart/2005/8/layout/lProcess2"/>
    <dgm:cxn modelId="{AE49A64D-CCE8-40F7-84D3-5FBE3CCC604D}" type="presParOf" srcId="{EEFD70A4-3F3A-4481-8C5D-C4DE88CF4AD3}" destId="{86E6DFD2-6913-45AF-85AD-5B33AE657AF3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9D5F1F-437D-40EE-ACC1-64CAA89D0681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B1E964-5ED0-43C1-B353-A266AF99D03F}">
      <dgm:prSet phldrT="[Text]"/>
      <dgm:spPr>
        <a:solidFill>
          <a:srgbClr val="002060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Austin Tomorrow</a:t>
          </a:r>
          <a:endParaRPr lang="en-US" dirty="0">
            <a:solidFill>
              <a:schemeClr val="bg1"/>
            </a:solidFill>
          </a:endParaRPr>
        </a:p>
      </dgm:t>
    </dgm:pt>
    <dgm:pt modelId="{ED1C25BC-E1D6-4C1A-ABDE-0DCDBD9CF3B0}" type="parTrans" cxnId="{C2A19BE2-6FB5-47CE-968A-6E30DFC6A42D}">
      <dgm:prSet/>
      <dgm:spPr/>
      <dgm:t>
        <a:bodyPr/>
        <a:lstStyle/>
        <a:p>
          <a:endParaRPr lang="en-US"/>
        </a:p>
      </dgm:t>
    </dgm:pt>
    <dgm:pt modelId="{0C019D86-0248-44EE-8C29-CC3E64AD9648}" type="sibTrans" cxnId="{C2A19BE2-6FB5-47CE-968A-6E30DFC6A42D}">
      <dgm:prSet/>
      <dgm:spPr/>
      <dgm:t>
        <a:bodyPr/>
        <a:lstStyle/>
        <a:p>
          <a:endParaRPr lang="en-US"/>
        </a:p>
      </dgm:t>
    </dgm:pt>
    <dgm:pt modelId="{D7559F87-C67C-493F-93DD-FA3204DA2AE1}">
      <dgm:prSet/>
      <dgm:spPr/>
      <dgm:t>
        <a:bodyPr/>
        <a:lstStyle/>
        <a:p>
          <a:r>
            <a:rPr lang="en-US" b="1" smtClean="0"/>
            <a:t>Shared Economy</a:t>
          </a:r>
          <a:endParaRPr lang="en-US"/>
        </a:p>
      </dgm:t>
    </dgm:pt>
    <dgm:pt modelId="{725974EB-EA08-4051-AC43-634BE1DBAD1A}" type="parTrans" cxnId="{9ED68F94-8F38-4744-A8BC-105AED7C036E}">
      <dgm:prSet/>
      <dgm:spPr/>
      <dgm:t>
        <a:bodyPr/>
        <a:lstStyle/>
        <a:p>
          <a:endParaRPr lang="en-US"/>
        </a:p>
      </dgm:t>
    </dgm:pt>
    <dgm:pt modelId="{64E9E0C8-B91B-4FC6-BC5A-4E55CAE74347}" type="sibTrans" cxnId="{9ED68F94-8F38-4744-A8BC-105AED7C036E}">
      <dgm:prSet/>
      <dgm:spPr/>
      <dgm:t>
        <a:bodyPr/>
        <a:lstStyle/>
        <a:p>
          <a:endParaRPr lang="en-US"/>
        </a:p>
      </dgm:t>
    </dgm:pt>
    <dgm:pt modelId="{FD893281-C19C-43EA-85F0-208BAE1F1C1F}">
      <dgm:prSet/>
      <dgm:spPr/>
      <dgm:t>
        <a:bodyPr/>
        <a:lstStyle/>
        <a:p>
          <a:r>
            <a:rPr lang="en-US" b="1" smtClean="0"/>
            <a:t>Medical /Life Science</a:t>
          </a:r>
          <a:endParaRPr lang="en-US"/>
        </a:p>
      </dgm:t>
    </dgm:pt>
    <dgm:pt modelId="{4DD24A92-7F00-4DD9-A09D-B06EC769B3A8}" type="parTrans" cxnId="{41DC3A13-4104-4DEA-A2A4-51758D5C8A32}">
      <dgm:prSet/>
      <dgm:spPr/>
      <dgm:t>
        <a:bodyPr/>
        <a:lstStyle/>
        <a:p>
          <a:endParaRPr lang="en-US"/>
        </a:p>
      </dgm:t>
    </dgm:pt>
    <dgm:pt modelId="{C4250D2B-D9B3-4A6D-8B0E-F0E1A5E8D1AB}" type="sibTrans" cxnId="{41DC3A13-4104-4DEA-A2A4-51758D5C8A32}">
      <dgm:prSet/>
      <dgm:spPr/>
      <dgm:t>
        <a:bodyPr/>
        <a:lstStyle/>
        <a:p>
          <a:endParaRPr lang="en-US"/>
        </a:p>
      </dgm:t>
    </dgm:pt>
    <dgm:pt modelId="{2604E03B-E774-4A47-A1FF-D793AF909AE6}">
      <dgm:prSet/>
      <dgm:spPr/>
      <dgm:t>
        <a:bodyPr/>
        <a:lstStyle/>
        <a:p>
          <a:r>
            <a:rPr lang="en-US" b="1" smtClean="0"/>
            <a:t>The Internet of Things</a:t>
          </a:r>
          <a:endParaRPr lang="en-US"/>
        </a:p>
      </dgm:t>
    </dgm:pt>
    <dgm:pt modelId="{5B314632-29D2-4A35-96AB-E0DDBCA86C79}" type="parTrans" cxnId="{7BFD82A7-2A4C-42DB-90B0-D002BAAB5FB3}">
      <dgm:prSet/>
      <dgm:spPr/>
      <dgm:t>
        <a:bodyPr/>
        <a:lstStyle/>
        <a:p>
          <a:endParaRPr lang="en-US"/>
        </a:p>
      </dgm:t>
    </dgm:pt>
    <dgm:pt modelId="{78B68F0D-7F2F-455A-959D-4EFA3398713B}" type="sibTrans" cxnId="{7BFD82A7-2A4C-42DB-90B0-D002BAAB5FB3}">
      <dgm:prSet/>
      <dgm:spPr/>
      <dgm:t>
        <a:bodyPr/>
        <a:lstStyle/>
        <a:p>
          <a:endParaRPr lang="en-US"/>
        </a:p>
      </dgm:t>
    </dgm:pt>
    <dgm:pt modelId="{BDBD8F90-DE0B-4D9D-BBD2-483A644F25E4}">
      <dgm:prSet/>
      <dgm:spPr/>
      <dgm:t>
        <a:bodyPr/>
        <a:lstStyle/>
        <a:p>
          <a:r>
            <a:rPr lang="en-US" b="1" smtClean="0"/>
            <a:t>Entrepreneurially Driven</a:t>
          </a:r>
          <a:endParaRPr lang="en-US"/>
        </a:p>
      </dgm:t>
    </dgm:pt>
    <dgm:pt modelId="{4D37444E-F3B7-4EF8-9124-0372C9EF29C2}" type="parTrans" cxnId="{52D1ED13-945A-4FC3-B56E-943B806BBCA7}">
      <dgm:prSet/>
      <dgm:spPr/>
      <dgm:t>
        <a:bodyPr/>
        <a:lstStyle/>
        <a:p>
          <a:endParaRPr lang="en-US"/>
        </a:p>
      </dgm:t>
    </dgm:pt>
    <dgm:pt modelId="{7DF28F47-3FFA-4BBC-8557-CDFA1AB92F55}" type="sibTrans" cxnId="{52D1ED13-945A-4FC3-B56E-943B806BBCA7}">
      <dgm:prSet/>
      <dgm:spPr/>
      <dgm:t>
        <a:bodyPr/>
        <a:lstStyle/>
        <a:p>
          <a:endParaRPr lang="en-US"/>
        </a:p>
      </dgm:t>
    </dgm:pt>
    <dgm:pt modelId="{4055ADA1-7859-4C00-9CB1-8835134C1BC0}" type="pres">
      <dgm:prSet presAssocID="{279D5F1F-437D-40EE-ACC1-64CAA89D068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CEB80C-A9AB-44F5-910E-3B878349A12F}" type="pres">
      <dgm:prSet presAssocID="{8FB1E964-5ED0-43C1-B353-A266AF99D03F}" presName="compNode" presStyleCnt="0"/>
      <dgm:spPr/>
    </dgm:pt>
    <dgm:pt modelId="{61CA37A1-F92C-4FEF-8789-FBF8CF3B3339}" type="pres">
      <dgm:prSet presAssocID="{8FB1E964-5ED0-43C1-B353-A266AF99D03F}" presName="aNode" presStyleLbl="bgShp" presStyleIdx="0" presStyleCnt="1" custLinFactNeighborX="-711"/>
      <dgm:spPr/>
      <dgm:t>
        <a:bodyPr/>
        <a:lstStyle/>
        <a:p>
          <a:endParaRPr lang="en-US"/>
        </a:p>
      </dgm:t>
    </dgm:pt>
    <dgm:pt modelId="{C96397DC-1C68-43F9-92E4-313BBB2A84E4}" type="pres">
      <dgm:prSet presAssocID="{8FB1E964-5ED0-43C1-B353-A266AF99D03F}" presName="textNode" presStyleLbl="bgShp" presStyleIdx="0" presStyleCnt="1"/>
      <dgm:spPr/>
      <dgm:t>
        <a:bodyPr/>
        <a:lstStyle/>
        <a:p>
          <a:endParaRPr lang="en-US"/>
        </a:p>
      </dgm:t>
    </dgm:pt>
    <dgm:pt modelId="{7C8FEAA6-9815-4BB0-8D21-7245D22B914F}" type="pres">
      <dgm:prSet presAssocID="{8FB1E964-5ED0-43C1-B353-A266AF99D03F}" presName="compChildNode" presStyleCnt="0"/>
      <dgm:spPr/>
    </dgm:pt>
    <dgm:pt modelId="{52C829E2-1447-40DE-B480-E90AF84ECF44}" type="pres">
      <dgm:prSet presAssocID="{8FB1E964-5ED0-43C1-B353-A266AF99D03F}" presName="theInnerList" presStyleCnt="0"/>
      <dgm:spPr/>
    </dgm:pt>
    <dgm:pt modelId="{509CC5FC-ED38-4B77-8AEF-6BAEA50DD100}" type="pres">
      <dgm:prSet presAssocID="{D7559F87-C67C-493F-93DD-FA3204DA2AE1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750D8-BA30-4706-AE85-00E32A10CF55}" type="pres">
      <dgm:prSet presAssocID="{D7559F87-C67C-493F-93DD-FA3204DA2AE1}" presName="aSpace2" presStyleCnt="0"/>
      <dgm:spPr/>
    </dgm:pt>
    <dgm:pt modelId="{743A4A6A-E834-4282-98D8-99341BF2FF42}" type="pres">
      <dgm:prSet presAssocID="{FD893281-C19C-43EA-85F0-208BAE1F1C1F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B5BA7-9AC2-4FB8-9826-9198CAD39A77}" type="pres">
      <dgm:prSet presAssocID="{FD893281-C19C-43EA-85F0-208BAE1F1C1F}" presName="aSpace2" presStyleCnt="0"/>
      <dgm:spPr/>
    </dgm:pt>
    <dgm:pt modelId="{48C5A759-1414-4F97-88B7-9887FE2B314B}" type="pres">
      <dgm:prSet presAssocID="{2604E03B-E774-4A47-A1FF-D793AF909AE6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D414A6-A977-452E-8E3A-7B32AF66EDCA}" type="pres">
      <dgm:prSet presAssocID="{2604E03B-E774-4A47-A1FF-D793AF909AE6}" presName="aSpace2" presStyleCnt="0"/>
      <dgm:spPr/>
    </dgm:pt>
    <dgm:pt modelId="{00682362-52E3-4D94-B1F6-8D6E84832634}" type="pres">
      <dgm:prSet presAssocID="{BDBD8F90-DE0B-4D9D-BBD2-483A644F25E4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195357-5ABD-40FE-BEFB-072F7F474B34}" type="presOf" srcId="{2604E03B-E774-4A47-A1FF-D793AF909AE6}" destId="{48C5A759-1414-4F97-88B7-9887FE2B314B}" srcOrd="0" destOrd="0" presId="urn:microsoft.com/office/officeart/2005/8/layout/lProcess2"/>
    <dgm:cxn modelId="{89E11213-33A7-4B12-8F72-8EAD1F1BAFF9}" type="presOf" srcId="{279D5F1F-437D-40EE-ACC1-64CAA89D0681}" destId="{4055ADA1-7859-4C00-9CB1-8835134C1BC0}" srcOrd="0" destOrd="0" presId="urn:microsoft.com/office/officeart/2005/8/layout/lProcess2"/>
    <dgm:cxn modelId="{41DC3A13-4104-4DEA-A2A4-51758D5C8A32}" srcId="{8FB1E964-5ED0-43C1-B353-A266AF99D03F}" destId="{FD893281-C19C-43EA-85F0-208BAE1F1C1F}" srcOrd="1" destOrd="0" parTransId="{4DD24A92-7F00-4DD9-A09D-B06EC769B3A8}" sibTransId="{C4250D2B-D9B3-4A6D-8B0E-F0E1A5E8D1AB}"/>
    <dgm:cxn modelId="{77C16FEB-8552-42F3-9764-CB38A743DCB0}" type="presOf" srcId="{8FB1E964-5ED0-43C1-B353-A266AF99D03F}" destId="{61CA37A1-F92C-4FEF-8789-FBF8CF3B3339}" srcOrd="0" destOrd="0" presId="urn:microsoft.com/office/officeart/2005/8/layout/lProcess2"/>
    <dgm:cxn modelId="{DABA8A51-CC29-454D-8BCD-A63EC6D2BA60}" type="presOf" srcId="{8FB1E964-5ED0-43C1-B353-A266AF99D03F}" destId="{C96397DC-1C68-43F9-92E4-313BBB2A84E4}" srcOrd="1" destOrd="0" presId="urn:microsoft.com/office/officeart/2005/8/layout/lProcess2"/>
    <dgm:cxn modelId="{9ED68F94-8F38-4744-A8BC-105AED7C036E}" srcId="{8FB1E964-5ED0-43C1-B353-A266AF99D03F}" destId="{D7559F87-C67C-493F-93DD-FA3204DA2AE1}" srcOrd="0" destOrd="0" parTransId="{725974EB-EA08-4051-AC43-634BE1DBAD1A}" sibTransId="{64E9E0C8-B91B-4FC6-BC5A-4E55CAE74347}"/>
    <dgm:cxn modelId="{2CD5FC94-F901-4F6C-AC9C-99FF778C9B9F}" type="presOf" srcId="{D7559F87-C67C-493F-93DD-FA3204DA2AE1}" destId="{509CC5FC-ED38-4B77-8AEF-6BAEA50DD100}" srcOrd="0" destOrd="0" presId="urn:microsoft.com/office/officeart/2005/8/layout/lProcess2"/>
    <dgm:cxn modelId="{29763973-1CFC-4989-A1E4-C398D7063B8B}" type="presOf" srcId="{FD893281-C19C-43EA-85F0-208BAE1F1C1F}" destId="{743A4A6A-E834-4282-98D8-99341BF2FF42}" srcOrd="0" destOrd="0" presId="urn:microsoft.com/office/officeart/2005/8/layout/lProcess2"/>
    <dgm:cxn modelId="{7BFD82A7-2A4C-42DB-90B0-D002BAAB5FB3}" srcId="{8FB1E964-5ED0-43C1-B353-A266AF99D03F}" destId="{2604E03B-E774-4A47-A1FF-D793AF909AE6}" srcOrd="2" destOrd="0" parTransId="{5B314632-29D2-4A35-96AB-E0DDBCA86C79}" sibTransId="{78B68F0D-7F2F-455A-959D-4EFA3398713B}"/>
    <dgm:cxn modelId="{52D1ED13-945A-4FC3-B56E-943B806BBCA7}" srcId="{8FB1E964-5ED0-43C1-B353-A266AF99D03F}" destId="{BDBD8F90-DE0B-4D9D-BBD2-483A644F25E4}" srcOrd="3" destOrd="0" parTransId="{4D37444E-F3B7-4EF8-9124-0372C9EF29C2}" sibTransId="{7DF28F47-3FFA-4BBC-8557-CDFA1AB92F55}"/>
    <dgm:cxn modelId="{0C1F9B14-FCD5-42E1-8F47-2FCDC4DAB937}" type="presOf" srcId="{BDBD8F90-DE0B-4D9D-BBD2-483A644F25E4}" destId="{00682362-52E3-4D94-B1F6-8D6E84832634}" srcOrd="0" destOrd="0" presId="urn:microsoft.com/office/officeart/2005/8/layout/lProcess2"/>
    <dgm:cxn modelId="{C2A19BE2-6FB5-47CE-968A-6E30DFC6A42D}" srcId="{279D5F1F-437D-40EE-ACC1-64CAA89D0681}" destId="{8FB1E964-5ED0-43C1-B353-A266AF99D03F}" srcOrd="0" destOrd="0" parTransId="{ED1C25BC-E1D6-4C1A-ABDE-0DCDBD9CF3B0}" sibTransId="{0C019D86-0248-44EE-8C29-CC3E64AD9648}"/>
    <dgm:cxn modelId="{4AE7C6EC-F8B7-4547-9A6C-87EB7BD98171}" type="presParOf" srcId="{4055ADA1-7859-4C00-9CB1-8835134C1BC0}" destId="{A5CEB80C-A9AB-44F5-910E-3B878349A12F}" srcOrd="0" destOrd="0" presId="urn:microsoft.com/office/officeart/2005/8/layout/lProcess2"/>
    <dgm:cxn modelId="{7826CE1F-5E1D-48AB-8AC4-30B15CA84434}" type="presParOf" srcId="{A5CEB80C-A9AB-44F5-910E-3B878349A12F}" destId="{61CA37A1-F92C-4FEF-8789-FBF8CF3B3339}" srcOrd="0" destOrd="0" presId="urn:microsoft.com/office/officeart/2005/8/layout/lProcess2"/>
    <dgm:cxn modelId="{335AB92E-D7DC-4A64-8EED-6EAE9223FA7D}" type="presParOf" srcId="{A5CEB80C-A9AB-44F5-910E-3B878349A12F}" destId="{C96397DC-1C68-43F9-92E4-313BBB2A84E4}" srcOrd="1" destOrd="0" presId="urn:microsoft.com/office/officeart/2005/8/layout/lProcess2"/>
    <dgm:cxn modelId="{8D1F23D5-DCA7-42B5-A028-69FE2BCF168A}" type="presParOf" srcId="{A5CEB80C-A9AB-44F5-910E-3B878349A12F}" destId="{7C8FEAA6-9815-4BB0-8D21-7245D22B914F}" srcOrd="2" destOrd="0" presId="urn:microsoft.com/office/officeart/2005/8/layout/lProcess2"/>
    <dgm:cxn modelId="{1F5C2331-63D1-4BD4-9B84-BB7A04F07F40}" type="presParOf" srcId="{7C8FEAA6-9815-4BB0-8D21-7245D22B914F}" destId="{52C829E2-1447-40DE-B480-E90AF84ECF44}" srcOrd="0" destOrd="0" presId="urn:microsoft.com/office/officeart/2005/8/layout/lProcess2"/>
    <dgm:cxn modelId="{5DD1EBF8-F6D2-4C85-BF0E-03E1F5CE640F}" type="presParOf" srcId="{52C829E2-1447-40DE-B480-E90AF84ECF44}" destId="{509CC5FC-ED38-4B77-8AEF-6BAEA50DD100}" srcOrd="0" destOrd="0" presId="urn:microsoft.com/office/officeart/2005/8/layout/lProcess2"/>
    <dgm:cxn modelId="{BBF9F3C5-2970-42A1-A5B4-ED7AEF723D9C}" type="presParOf" srcId="{52C829E2-1447-40DE-B480-E90AF84ECF44}" destId="{290750D8-BA30-4706-AE85-00E32A10CF55}" srcOrd="1" destOrd="0" presId="urn:microsoft.com/office/officeart/2005/8/layout/lProcess2"/>
    <dgm:cxn modelId="{B9538F46-C64C-4B0E-AA91-C06BE0CF3597}" type="presParOf" srcId="{52C829E2-1447-40DE-B480-E90AF84ECF44}" destId="{743A4A6A-E834-4282-98D8-99341BF2FF42}" srcOrd="2" destOrd="0" presId="urn:microsoft.com/office/officeart/2005/8/layout/lProcess2"/>
    <dgm:cxn modelId="{6FA2CFC6-B0C1-4E94-B3EA-BB59E6CAA3A0}" type="presParOf" srcId="{52C829E2-1447-40DE-B480-E90AF84ECF44}" destId="{F81B5BA7-9AC2-4FB8-9826-9198CAD39A77}" srcOrd="3" destOrd="0" presId="urn:microsoft.com/office/officeart/2005/8/layout/lProcess2"/>
    <dgm:cxn modelId="{E6EF3DEA-FAF6-4738-91C3-97BAB451A0C2}" type="presParOf" srcId="{52C829E2-1447-40DE-B480-E90AF84ECF44}" destId="{48C5A759-1414-4F97-88B7-9887FE2B314B}" srcOrd="4" destOrd="0" presId="urn:microsoft.com/office/officeart/2005/8/layout/lProcess2"/>
    <dgm:cxn modelId="{39FB5D55-36B3-4DE5-938F-6925653ACE15}" type="presParOf" srcId="{52C829E2-1447-40DE-B480-E90AF84ECF44}" destId="{67D414A6-A977-452E-8E3A-7B32AF66EDCA}" srcOrd="5" destOrd="0" presId="urn:microsoft.com/office/officeart/2005/8/layout/lProcess2"/>
    <dgm:cxn modelId="{B4B05B3C-3447-4BBB-9FBD-1FD8FE5DE073}" type="presParOf" srcId="{52C829E2-1447-40DE-B480-E90AF84ECF44}" destId="{00682362-52E3-4D94-B1F6-8D6E84832634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89679-5DC1-4994-8234-70A588D6C288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3B4E3-C593-4033-B638-E4CD1C89F6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9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C70B0-E0C9-40D4-8864-4F924DCA4A15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81B29-B0DB-4695-A029-4101AA0864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45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1B29-B0DB-4695-A029-4101AA0864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6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1B29-B0DB-4695-A029-4101AA0864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31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1B29-B0DB-4695-A029-4101AA0864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57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1B29-B0DB-4695-A029-4101AA0864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00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1B29-B0DB-4695-A029-4101AA0864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13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1B29-B0DB-4695-A029-4101AA0864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01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1B29-B0DB-4695-A029-4101AA08644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23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1B29-B0DB-4695-A029-4101AA08644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762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1B29-B0DB-4695-A029-4101AA08644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66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1B29-B0DB-4695-A029-4101AA08644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78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1B29-B0DB-4695-A029-4101AA08644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6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1B29-B0DB-4695-A029-4101AA08644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354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1B29-B0DB-4695-A029-4101AA08644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862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1B29-B0DB-4695-A029-4101AA08644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395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1B29-B0DB-4695-A029-4101AA08644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811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1B29-B0DB-4695-A029-4101AA08644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919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1B29-B0DB-4695-A029-4101AA08644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683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1B29-B0DB-4695-A029-4101AA08644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733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1B29-B0DB-4695-A029-4101AA08644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926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1B29-B0DB-4695-A029-4101AA08644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290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1B29-B0DB-4695-A029-4101AA08644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93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1B29-B0DB-4695-A029-4101AA08644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59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1B29-B0DB-4695-A029-4101AA0864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996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1B29-B0DB-4695-A029-4101AA08644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127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1B29-B0DB-4695-A029-4101AA08644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105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1B29-B0DB-4695-A029-4101AA08644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757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1B29-B0DB-4695-A029-4101AA08644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84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1B29-B0DB-4695-A029-4101AA0864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38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1B29-B0DB-4695-A029-4101AA0864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30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1B29-B0DB-4695-A029-4101AA0864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68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1B29-B0DB-4695-A029-4101AA08644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81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1B29-B0DB-4695-A029-4101AA0864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20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1B29-B0DB-4695-A029-4101AA0864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08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788" y="6510728"/>
            <a:ext cx="1451212" cy="347272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492000" y="0"/>
            <a:ext cx="10700000" cy="962025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235" y="6496443"/>
            <a:ext cx="1055354" cy="3615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871" y="6588733"/>
            <a:ext cx="778047" cy="2439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897" y="6298444"/>
            <a:ext cx="1051056" cy="5595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788" y="6515689"/>
            <a:ext cx="1451212" cy="34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55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8EF8-6632-4E33-8F29-23723404C9A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23C7-4173-48B1-A1CB-5B62533F7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8EF8-6632-4E33-8F29-23723404C9A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23C7-4173-48B1-A1CB-5B62533F7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9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8EF8-6632-4E33-8F29-23723404C9A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23C7-4173-48B1-A1CB-5B62533F7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02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8EF8-6632-4E33-8F29-23723404C9A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23C7-4173-48B1-A1CB-5B62533F7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47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8EF8-6632-4E33-8F29-23723404C9A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23C7-4173-48B1-A1CB-5B62533F7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55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8EF8-6632-4E33-8F29-23723404C9A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23C7-4173-48B1-A1CB-5B62533F7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89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8EF8-6632-4E33-8F29-23723404C9A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23C7-4173-48B1-A1CB-5B62533F7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9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8EF8-6632-4E33-8F29-23723404C9A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23C7-4173-48B1-A1CB-5B62533F7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9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492000" y="0"/>
            <a:ext cx="10700000" cy="962025"/>
          </a:xfrm>
        </p:spPr>
        <p:txBody>
          <a:bodyPr anchor="ctr">
            <a:normAutofit/>
          </a:bodyPr>
          <a:lstStyle>
            <a:lvl1pPr marL="0" indent="0">
              <a:buNone/>
              <a:defRPr sz="4800" b="1">
                <a:solidFill>
                  <a:srgbClr val="00206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93046" y="962026"/>
            <a:ext cx="953160" cy="59102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538739" y="962025"/>
            <a:ext cx="861774" cy="589597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4400" b="1" spc="-150" dirty="0" smtClean="0">
                <a:solidFill>
                  <a:srgbClr val="002060"/>
                </a:solidFill>
              </a:rPr>
              <a:t>U.S.</a:t>
            </a:r>
            <a:r>
              <a:rPr lang="en-US" sz="4400" b="1" spc="-150" baseline="0" dirty="0" smtClean="0">
                <a:solidFill>
                  <a:srgbClr val="002060"/>
                </a:solidFill>
              </a:rPr>
              <a:t>, Texas, &amp; Austin</a:t>
            </a:r>
            <a:endParaRPr lang="en-US" sz="4400" b="1" spc="-150" dirty="0">
              <a:solidFill>
                <a:srgbClr val="00206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788" y="6510728"/>
            <a:ext cx="1451212" cy="3472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235" y="6496443"/>
            <a:ext cx="1055354" cy="3615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871" y="6588733"/>
            <a:ext cx="778047" cy="2439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897" y="6298444"/>
            <a:ext cx="1051056" cy="5595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788" y="6510728"/>
            <a:ext cx="1451212" cy="34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78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492000" y="0"/>
            <a:ext cx="10700000" cy="962025"/>
          </a:xfrm>
        </p:spPr>
        <p:txBody>
          <a:bodyPr anchor="ctr">
            <a:normAutofit/>
          </a:bodyPr>
          <a:lstStyle>
            <a:lvl1pPr marL="0" indent="0">
              <a:buNone/>
              <a:defRPr sz="4800" b="1">
                <a:solidFill>
                  <a:srgbClr val="00206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93046" y="962026"/>
            <a:ext cx="953160" cy="59102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538739" y="962026"/>
            <a:ext cx="861774" cy="589597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4400" b="1" spc="-150" dirty="0" smtClean="0">
                <a:solidFill>
                  <a:srgbClr val="002060"/>
                </a:solidFill>
              </a:rPr>
              <a:t>Austin in Review</a:t>
            </a:r>
            <a:endParaRPr lang="en-US" sz="4400" b="1" spc="-150" dirty="0">
              <a:solidFill>
                <a:srgbClr val="00206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788" y="6510728"/>
            <a:ext cx="1451212" cy="3472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235" y="6496443"/>
            <a:ext cx="1055354" cy="3615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871" y="6588733"/>
            <a:ext cx="778047" cy="2439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897" y="6298444"/>
            <a:ext cx="1051056" cy="5595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788" y="6515489"/>
            <a:ext cx="1451212" cy="34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40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492000" y="0"/>
            <a:ext cx="10700000" cy="962025"/>
          </a:xfrm>
        </p:spPr>
        <p:txBody>
          <a:bodyPr anchor="ctr">
            <a:normAutofit/>
          </a:bodyPr>
          <a:lstStyle>
            <a:lvl1pPr marL="0" indent="0">
              <a:buNone/>
              <a:defRPr sz="4800" b="1">
                <a:solidFill>
                  <a:srgbClr val="00206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87923" y="962026"/>
            <a:ext cx="971599" cy="58959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467878" y="962026"/>
            <a:ext cx="861774" cy="589597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4400" b="1" spc="-150" dirty="0" smtClean="0">
                <a:solidFill>
                  <a:schemeClr val="accent6"/>
                </a:solidFill>
              </a:rPr>
              <a:t>Austin’s Economic Drivers</a:t>
            </a:r>
            <a:endParaRPr lang="en-US" sz="4400" b="1" spc="-150" dirty="0">
              <a:solidFill>
                <a:schemeClr val="accent6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788" y="6510728"/>
            <a:ext cx="1451212" cy="3472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235" y="6496443"/>
            <a:ext cx="1055354" cy="3615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871" y="6588733"/>
            <a:ext cx="778047" cy="2439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897" y="6298444"/>
            <a:ext cx="1051056" cy="5595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788" y="6510728"/>
            <a:ext cx="1451212" cy="34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07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492000" y="0"/>
            <a:ext cx="10700000" cy="962025"/>
          </a:xfrm>
        </p:spPr>
        <p:txBody>
          <a:bodyPr anchor="ctr">
            <a:normAutofit/>
          </a:bodyPr>
          <a:lstStyle>
            <a:lvl1pPr marL="0" indent="0">
              <a:buNone/>
              <a:defRPr sz="4800" b="1">
                <a:solidFill>
                  <a:srgbClr val="00206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93046" y="962026"/>
            <a:ext cx="953160" cy="591026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538739" y="962026"/>
            <a:ext cx="861774" cy="589597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4400" b="1" spc="-150" dirty="0" smtClean="0">
                <a:solidFill>
                  <a:schemeClr val="accent6"/>
                </a:solidFill>
              </a:rPr>
              <a:t>Economic</a:t>
            </a:r>
            <a:r>
              <a:rPr lang="en-US" sz="4400" b="1" spc="-150" baseline="0" dirty="0" smtClean="0">
                <a:solidFill>
                  <a:schemeClr val="accent6"/>
                </a:solidFill>
              </a:rPr>
              <a:t> Forecast</a:t>
            </a:r>
            <a:endParaRPr lang="en-US" sz="4400" b="1" spc="-150" dirty="0">
              <a:solidFill>
                <a:schemeClr val="accent6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788" y="6520253"/>
            <a:ext cx="1451212" cy="3472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235" y="6496443"/>
            <a:ext cx="1055354" cy="3615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871" y="6588733"/>
            <a:ext cx="778047" cy="2439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897" y="6298444"/>
            <a:ext cx="1051056" cy="5595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788" y="6525014"/>
            <a:ext cx="1451212" cy="34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4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492000" y="0"/>
            <a:ext cx="10700000" cy="962025"/>
          </a:xfrm>
        </p:spPr>
        <p:txBody>
          <a:bodyPr anchor="ctr">
            <a:normAutofit/>
          </a:bodyPr>
          <a:lstStyle>
            <a:lvl1pPr marL="0" indent="0">
              <a:buNone/>
              <a:defRPr sz="4800" b="1">
                <a:solidFill>
                  <a:srgbClr val="00206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93046" y="962026"/>
            <a:ext cx="953160" cy="591026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38739" y="936723"/>
            <a:ext cx="861774" cy="589597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4400" b="1" spc="-150" dirty="0" smtClean="0">
                <a:solidFill>
                  <a:schemeClr val="accent6"/>
                </a:solidFill>
              </a:rPr>
              <a:t>Growth Challenges </a:t>
            </a:r>
            <a:endParaRPr lang="en-US" sz="4400" b="1" spc="-150" dirty="0">
              <a:solidFill>
                <a:schemeClr val="accent6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788" y="6510728"/>
            <a:ext cx="1451212" cy="3472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235" y="6496443"/>
            <a:ext cx="1055354" cy="3615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871" y="6588733"/>
            <a:ext cx="778047" cy="2439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897" y="6298444"/>
            <a:ext cx="1051056" cy="5595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788" y="6525014"/>
            <a:ext cx="1451212" cy="34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20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8EF8-6632-4E33-8F29-23723404C9A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23C7-4173-48B1-A1CB-5B62533F7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3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8EF8-6632-4E33-8F29-23723404C9A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23C7-4173-48B1-A1CB-5B62533F7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34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8EF8-6632-4E33-8F29-23723404C9A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23C7-4173-48B1-A1CB-5B62533F7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17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18EF8-6632-4E33-8F29-23723404C9A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123C7-4173-48B1-A1CB-5B62533F7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9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chart" Target="../charts/chart5.xml"/><Relationship Id="rId7" Type="http://schemas.openxmlformats.org/officeDocument/2006/relationships/image" Target="../media/image11.jpeg"/><Relationship Id="rId12" Type="http://schemas.openxmlformats.org/officeDocument/2006/relationships/image" Target="../media/image1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gif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2060"/>
                </a:solidFill>
              </a:rPr>
              <a:t>Austin’s Evolving Economy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2000" y="1356175"/>
            <a:ext cx="8271931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2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400" b="1" dirty="0" smtClean="0">
                <a:solidFill>
                  <a:schemeClr val="accent1"/>
                </a:solidFill>
              </a:rPr>
              <a:t>THE BEST WAY TO PREDICT THE FUTURE ….</a:t>
            </a:r>
          </a:p>
          <a:p>
            <a:pPr>
              <a:lnSpc>
                <a:spcPts val="4320"/>
              </a:lnSpc>
              <a:spcBef>
                <a:spcPts val="600"/>
              </a:spcBef>
              <a:spcAft>
                <a:spcPts val="600"/>
              </a:spcAft>
            </a:pPr>
            <a:endParaRPr lang="en-US" sz="5400" b="1" dirty="0" smtClean="0">
              <a:solidFill>
                <a:schemeClr val="accent1"/>
              </a:solidFill>
            </a:endParaRPr>
          </a:p>
          <a:p>
            <a:pPr>
              <a:lnSpc>
                <a:spcPts val="432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400" b="1" dirty="0" smtClean="0">
                <a:solidFill>
                  <a:schemeClr val="accent1"/>
                </a:solidFill>
              </a:rPr>
              <a:t>IS TO CREATE IT!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945" y="4031988"/>
            <a:ext cx="4334256" cy="2795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4756"/>
            <a:ext cx="2857500" cy="91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8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Austin’s Economic Driver</a:t>
            </a:r>
            <a:r>
              <a:rPr lang="en-US" dirty="0"/>
              <a:t>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5847218"/>
              </p:ext>
            </p:extLst>
          </p:nvPr>
        </p:nvGraphicFramePr>
        <p:xfrm>
          <a:off x="2454441" y="1158240"/>
          <a:ext cx="8229601" cy="4980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689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9093624"/>
              </p:ext>
            </p:extLst>
          </p:nvPr>
        </p:nvGraphicFramePr>
        <p:xfrm>
          <a:off x="1492000" y="962025"/>
          <a:ext cx="10699999" cy="5124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Austin’s Rapid Population Growth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92000" y="6581001"/>
            <a:ext cx="4343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Texas A&amp;M Real Estate Center, </a:t>
            </a:r>
            <a:r>
              <a:rPr lang="en-US" sz="1200" dirty="0" err="1" smtClean="0"/>
              <a:t>AngelouEconomics</a:t>
            </a:r>
            <a:endParaRPr lang="en-US" sz="12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9417674" y="1749685"/>
            <a:ext cx="1629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  1,974,000 </a:t>
            </a:r>
          </a:p>
          <a:p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89270" y="2580682"/>
            <a:ext cx="1197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758,510</a:t>
            </a:r>
          </a:p>
        </p:txBody>
      </p:sp>
    </p:spTree>
    <p:extLst>
      <p:ext uri="{BB962C8B-B14F-4D97-AF65-F5344CB8AC3E}">
        <p14:creationId xmlns:p14="http://schemas.microsoft.com/office/powerpoint/2010/main" val="368872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Declining Dependence on Government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92000" y="6581001"/>
            <a:ext cx="4343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Bureau of Labor Statistics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8213627"/>
              </p:ext>
            </p:extLst>
          </p:nvPr>
        </p:nvGraphicFramePr>
        <p:xfrm>
          <a:off x="1668462" y="962025"/>
          <a:ext cx="10609817" cy="4426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10715428" y="3956740"/>
            <a:ext cx="546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82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269683"/>
              </p:ext>
            </p:extLst>
          </p:nvPr>
        </p:nvGraphicFramePr>
        <p:xfrm>
          <a:off x="1828798" y="5196275"/>
          <a:ext cx="9496926" cy="1129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9621"/>
                <a:gridCol w="1668380"/>
                <a:gridCol w="1593017"/>
                <a:gridCol w="1599362"/>
                <a:gridCol w="1636295"/>
                <a:gridCol w="1077068"/>
                <a:gridCol w="543183"/>
              </a:tblGrid>
              <a:tr h="112924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Gov. as </a:t>
                      </a:r>
                      <a:r>
                        <a:rPr lang="en-US" sz="20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 </a:t>
                      </a:r>
                      <a:endParaRPr lang="en-US" sz="2000" b="1" u="none" strike="noStrike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en-US" sz="20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% of Total Employment</a:t>
                      </a:r>
                      <a:endParaRPr lang="en-US" sz="20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8637" marR="8637" marT="863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27%</a:t>
                      </a:r>
                      <a:endParaRPr lang="en-US" sz="20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8637" marR="8637" marT="863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24%</a:t>
                      </a:r>
                      <a:endParaRPr lang="en-US" sz="20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8637" marR="8637" marT="863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19%</a:t>
                      </a:r>
                      <a:endParaRPr lang="en-US" sz="20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8637" marR="8637" marT="863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20%</a:t>
                      </a:r>
                      <a:endParaRPr lang="en-US" sz="20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8637" marR="8637" marT="863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21%</a:t>
                      </a:r>
                      <a:endParaRPr lang="en-US" sz="20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8637" marR="8637" marT="863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8637" marR="8637" marT="8637" marB="0">
                    <a:noFill/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759009" y="5116748"/>
            <a:ext cx="9503244" cy="10915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2" name="Rectangle 11"/>
          <p:cNvSpPr/>
          <p:nvPr/>
        </p:nvSpPr>
        <p:spPr>
          <a:xfrm>
            <a:off x="3225856" y="1660368"/>
            <a:ext cx="875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124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07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Austin’s Technology &amp; Entrepreneurship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92000" y="6554679"/>
            <a:ext cx="4343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Bureau of Labor Statistics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025285" y="907311"/>
            <a:ext cx="9533560" cy="6287190"/>
            <a:chOff x="1649858" y="702691"/>
            <a:chExt cx="9533560" cy="6287190"/>
          </a:xfrm>
        </p:grpSpPr>
        <p:grpSp>
          <p:nvGrpSpPr>
            <p:cNvPr id="25" name="Group 24"/>
            <p:cNvGrpSpPr/>
            <p:nvPr/>
          </p:nvGrpSpPr>
          <p:grpSpPr>
            <a:xfrm>
              <a:off x="1649859" y="1224384"/>
              <a:ext cx="8993843" cy="5765497"/>
              <a:chOff x="1661891" y="985908"/>
              <a:chExt cx="8993843" cy="5765497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1661891" y="2267215"/>
                <a:ext cx="8927198" cy="1631216"/>
              </a:xfrm>
              <a:prstGeom prst="rect">
                <a:avLst/>
              </a:prstGeom>
              <a:noFill/>
            </p:spPr>
            <p:txBody>
              <a:bodyPr wrap="square" numCol="3" spcCol="91440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4,300</a:t>
                </a:r>
                <a:endParaRPr lang="en-US" sz="20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dirty="0" smtClean="0">
                    <a:solidFill>
                      <a:srgbClr val="00B050"/>
                    </a:solidFill>
                  </a:rPr>
                  <a:t>$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46,200 </a:t>
                </a:r>
                <a:endParaRPr lang="en-US" sz="2000" b="1" dirty="0" smtClean="0">
                  <a:solidFill>
                    <a:srgbClr val="00B05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b="1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b="1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21,900</a:t>
                </a:r>
                <a:endParaRPr lang="en-US" sz="20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dirty="0" smtClean="0">
                    <a:solidFill>
                      <a:srgbClr val="00B050"/>
                    </a:solidFill>
                  </a:rPr>
                  <a:t>$91,300</a:t>
                </a:r>
                <a:endParaRPr lang="en-US" sz="2000" b="1" dirty="0">
                  <a:solidFill>
                    <a:srgbClr val="00B05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b="1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b="1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b="1" dirty="0"/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sz="20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406%</a:t>
                </a:r>
                <a:endParaRPr lang="en-US" sz="20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dirty="0" smtClean="0">
                    <a:solidFill>
                      <a:srgbClr val="00B050"/>
                    </a:solidFill>
                  </a:rPr>
                  <a:t>98%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b="1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728534" y="3204228"/>
                <a:ext cx="8927198" cy="1631216"/>
              </a:xfrm>
              <a:prstGeom prst="rect">
                <a:avLst/>
              </a:prstGeom>
              <a:noFill/>
            </p:spPr>
            <p:txBody>
              <a:bodyPr wrap="square" numCol="3" spcCol="91440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5,800</a:t>
                </a:r>
                <a:endParaRPr lang="en-US" sz="20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dirty="0" smtClean="0">
                    <a:solidFill>
                      <a:srgbClr val="00B050"/>
                    </a:solidFill>
                  </a:rPr>
                  <a:t>$33,800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b="1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b="1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16,300</a:t>
                </a:r>
                <a:endParaRPr lang="en-US" sz="20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dirty="0" smtClean="0">
                    <a:solidFill>
                      <a:srgbClr val="00B050"/>
                    </a:solidFill>
                  </a:rPr>
                  <a:t>$66,400</a:t>
                </a:r>
                <a:endParaRPr lang="en-US" sz="2000" b="1" dirty="0">
                  <a:solidFill>
                    <a:srgbClr val="00B050"/>
                  </a:solidFill>
                </a:endParaRPr>
              </a:p>
              <a:p>
                <a:endParaRPr lang="en-US" sz="2000" b="1" dirty="0" smtClean="0"/>
              </a:p>
              <a:p>
                <a:endParaRPr lang="en-US" sz="2000" b="1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b="1" dirty="0"/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sz="20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179%</a:t>
                </a:r>
                <a:endParaRPr lang="en-US" sz="20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dirty="0" smtClean="0">
                    <a:solidFill>
                      <a:srgbClr val="00B050"/>
                    </a:solidFill>
                  </a:rPr>
                  <a:t>97%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b="1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728533" y="4091870"/>
                <a:ext cx="8927198" cy="1631216"/>
              </a:xfrm>
              <a:prstGeom prst="rect">
                <a:avLst/>
              </a:prstGeom>
              <a:noFill/>
            </p:spPr>
            <p:txBody>
              <a:bodyPr wrap="square" numCol="3" spcCol="91440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15,500</a:t>
                </a:r>
                <a:endParaRPr lang="en-US" sz="20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dirty="0" smtClean="0">
                    <a:solidFill>
                      <a:srgbClr val="00B050"/>
                    </a:solidFill>
                  </a:rPr>
                  <a:t>$33,300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b="1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b="1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55,500</a:t>
                </a:r>
                <a:endParaRPr lang="en-US" sz="20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dirty="0" smtClean="0">
                    <a:solidFill>
                      <a:srgbClr val="00B050"/>
                    </a:solidFill>
                  </a:rPr>
                  <a:t>$85,500</a:t>
                </a:r>
                <a:endParaRPr lang="en-US" sz="2000" b="1" dirty="0">
                  <a:solidFill>
                    <a:srgbClr val="00B050"/>
                  </a:solidFill>
                </a:endParaRPr>
              </a:p>
              <a:p>
                <a:endParaRPr lang="en-US" sz="2000" b="1" dirty="0" smtClean="0"/>
              </a:p>
              <a:p>
                <a:endParaRPr lang="en-US" sz="2000" b="1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b="1" dirty="0"/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sz="20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257%</a:t>
                </a:r>
                <a:endParaRPr lang="en-US" sz="20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dirty="0" smtClean="0">
                    <a:solidFill>
                      <a:srgbClr val="00B050"/>
                    </a:solidFill>
                  </a:rPr>
                  <a:t>156%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b="1" dirty="0">
                  <a:solidFill>
                    <a:srgbClr val="00B050"/>
                  </a:solidFill>
                </a:endParaRPr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1695213" y="985908"/>
                <a:ext cx="8960521" cy="4158417"/>
                <a:chOff x="1695213" y="985908"/>
                <a:chExt cx="8960521" cy="4158417"/>
              </a:xfrm>
            </p:grpSpPr>
            <p:sp>
              <p:nvSpPr>
                <p:cNvPr id="34" name="TextBox 33"/>
                <p:cNvSpPr txBox="1"/>
                <p:nvPr/>
              </p:nvSpPr>
              <p:spPr>
                <a:xfrm>
                  <a:off x="1695213" y="1297485"/>
                  <a:ext cx="8927198" cy="1323439"/>
                </a:xfrm>
                <a:prstGeom prst="rect">
                  <a:avLst/>
                </a:prstGeom>
                <a:noFill/>
              </p:spPr>
              <p:txBody>
                <a:bodyPr wrap="square" numCol="3" spcCol="914400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2000" b="1" dirty="0" smtClean="0">
                      <a:solidFill>
                        <a:schemeClr val="accent3">
                          <a:lumMod val="50000"/>
                        </a:schemeClr>
                      </a:solidFill>
                    </a:rPr>
                    <a:t>27,600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2000" b="1" dirty="0" smtClean="0">
                      <a:solidFill>
                        <a:srgbClr val="00B050"/>
                      </a:solidFill>
                    </a:rPr>
                    <a:t>$37,500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sz="2000" b="1" dirty="0" smtClean="0"/>
                </a:p>
                <a:p>
                  <a:endParaRPr lang="en-US" sz="2000" b="1" dirty="0" smtClean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2000" b="1" dirty="0" smtClean="0">
                      <a:solidFill>
                        <a:schemeClr val="accent3">
                          <a:lumMod val="50000"/>
                        </a:schemeClr>
                      </a:solidFill>
                    </a:rPr>
                    <a:t>28,000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2000" b="1" dirty="0" smtClean="0">
                      <a:solidFill>
                        <a:srgbClr val="00B050"/>
                      </a:solidFill>
                    </a:rPr>
                    <a:t>$119,700 </a:t>
                  </a:r>
                </a:p>
                <a:p>
                  <a:endParaRPr lang="en-US" sz="2000" b="1" dirty="0" smtClean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sz="2000" b="1" dirty="0" smtClean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2000" b="1" dirty="0" smtClean="0">
                      <a:solidFill>
                        <a:schemeClr val="accent3">
                          <a:lumMod val="50000"/>
                        </a:schemeClr>
                      </a:solidFill>
                    </a:rPr>
                    <a:t>2</a:t>
                  </a:r>
                  <a:r>
                    <a:rPr lang="en-US" sz="2000" b="1" dirty="0">
                      <a:solidFill>
                        <a:schemeClr val="accent3">
                          <a:lumMod val="50000"/>
                        </a:schemeClr>
                      </a:solidFill>
                    </a:rPr>
                    <a:t>%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2000" b="1" dirty="0" smtClean="0">
                      <a:solidFill>
                        <a:srgbClr val="00B050"/>
                      </a:solidFill>
                    </a:rPr>
                    <a:t>219%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sz="2000" b="1" dirty="0" smtClean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sz="2000" b="1" dirty="0"/>
                </a:p>
              </p:txBody>
            </p:sp>
            <p:grpSp>
              <p:nvGrpSpPr>
                <p:cNvPr id="35" name="Group 34"/>
                <p:cNvGrpSpPr/>
                <p:nvPr/>
              </p:nvGrpSpPr>
              <p:grpSpPr>
                <a:xfrm>
                  <a:off x="1728534" y="985908"/>
                  <a:ext cx="8927200" cy="4158417"/>
                  <a:chOff x="1728534" y="757317"/>
                  <a:chExt cx="8927200" cy="4158417"/>
                </a:xfrm>
              </p:grpSpPr>
              <p:sp>
                <p:nvSpPr>
                  <p:cNvPr id="36" name="Rounded Rectangle 35"/>
                  <p:cNvSpPr/>
                  <p:nvPr/>
                </p:nvSpPr>
                <p:spPr>
                  <a:xfrm>
                    <a:off x="1728536" y="757317"/>
                    <a:ext cx="8927198" cy="385512"/>
                  </a:xfrm>
                  <a:prstGeom prst="roundRect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/>
                    <a:r>
                      <a:rPr lang="en-US" sz="2000" b="1" dirty="0">
                        <a:solidFill>
                          <a:schemeClr val="bg1"/>
                        </a:solidFill>
                      </a:rPr>
                      <a:t>High Tech </a:t>
                    </a:r>
                    <a:r>
                      <a:rPr lang="en-US" sz="2000" b="1" dirty="0" smtClean="0">
                        <a:solidFill>
                          <a:schemeClr val="bg1"/>
                        </a:solidFill>
                      </a:rPr>
                      <a:t>Manufacturing</a:t>
                    </a:r>
                    <a:endParaRPr lang="en-US" sz="20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7" name="Rounded Rectangle 36"/>
                  <p:cNvSpPr/>
                  <p:nvPr/>
                </p:nvSpPr>
                <p:spPr>
                  <a:xfrm>
                    <a:off x="1728534" y="1696598"/>
                    <a:ext cx="8927197" cy="385512"/>
                  </a:xfrm>
                  <a:prstGeom prst="roundRect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/>
                    <a:r>
                      <a:rPr lang="en-US" sz="2000" b="1" dirty="0"/>
                      <a:t>High Tech Supply </a:t>
                    </a:r>
                    <a:r>
                      <a:rPr lang="en-US" sz="2000" b="1" dirty="0" smtClean="0"/>
                      <a:t>Chain</a:t>
                    </a:r>
                    <a:endParaRPr lang="en-US" sz="2000" b="1" dirty="0"/>
                  </a:p>
                </p:txBody>
              </p:sp>
              <p:sp>
                <p:nvSpPr>
                  <p:cNvPr id="38" name="Rounded Rectangle 37"/>
                  <p:cNvSpPr/>
                  <p:nvPr/>
                </p:nvSpPr>
                <p:spPr>
                  <a:xfrm>
                    <a:off x="1728534" y="2647017"/>
                    <a:ext cx="8927197" cy="385512"/>
                  </a:xfrm>
                  <a:prstGeom prst="roundRect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/>
                    <a:r>
                      <a:rPr lang="en-US" sz="2000" b="1" dirty="0"/>
                      <a:t>High Tech Info and </a:t>
                    </a:r>
                    <a:r>
                      <a:rPr lang="en-US" sz="2000" b="1" dirty="0" smtClean="0"/>
                      <a:t>IT</a:t>
                    </a:r>
                    <a:endParaRPr lang="en-US" sz="2000" b="1" dirty="0"/>
                  </a:p>
                </p:txBody>
              </p:sp>
              <p:sp>
                <p:nvSpPr>
                  <p:cNvPr id="39" name="Rounded Rectangle 38"/>
                  <p:cNvSpPr/>
                  <p:nvPr/>
                </p:nvSpPr>
                <p:spPr>
                  <a:xfrm>
                    <a:off x="1728536" y="3584205"/>
                    <a:ext cx="8927197" cy="385512"/>
                  </a:xfrm>
                  <a:prstGeom prst="roundRect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/>
                    <a:r>
                      <a:rPr lang="en-US" sz="2000" b="1" dirty="0"/>
                      <a:t>Professional Business </a:t>
                    </a:r>
                    <a:r>
                      <a:rPr lang="en-US" sz="2000" b="1" dirty="0" smtClean="0"/>
                      <a:t>Services</a:t>
                    </a:r>
                    <a:endParaRPr lang="en-US" sz="2000" b="1" dirty="0"/>
                  </a:p>
                </p:txBody>
              </p:sp>
              <p:sp>
                <p:nvSpPr>
                  <p:cNvPr id="40" name="Rounded Rectangle 39"/>
                  <p:cNvSpPr/>
                  <p:nvPr/>
                </p:nvSpPr>
                <p:spPr>
                  <a:xfrm>
                    <a:off x="1728536" y="4530222"/>
                    <a:ext cx="8927197" cy="385512"/>
                  </a:xfrm>
                  <a:prstGeom prst="roundRect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sz="2000" b="1" dirty="0" smtClean="0"/>
                      <a:t>Total High Tech</a:t>
                    </a:r>
                    <a:endParaRPr lang="en-US" sz="2000" b="1" dirty="0"/>
                  </a:p>
                </p:txBody>
              </p:sp>
            </p:grpSp>
          </p:grpSp>
          <p:sp>
            <p:nvSpPr>
              <p:cNvPr id="33" name="TextBox 32"/>
              <p:cNvSpPr txBox="1"/>
              <p:nvPr/>
            </p:nvSpPr>
            <p:spPr>
              <a:xfrm>
                <a:off x="1728536" y="5120189"/>
                <a:ext cx="8927198" cy="1631216"/>
              </a:xfrm>
              <a:prstGeom prst="rect">
                <a:avLst/>
              </a:prstGeom>
              <a:noFill/>
            </p:spPr>
            <p:txBody>
              <a:bodyPr wrap="square" numCol="3" spcCol="91440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53,300</a:t>
                </a:r>
                <a:endParaRPr lang="en-US" sz="20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dirty="0" smtClean="0">
                    <a:solidFill>
                      <a:srgbClr val="00B050"/>
                    </a:solidFill>
                  </a:rPr>
                  <a:t>$36,600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b="1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b="1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121,700</a:t>
                </a:r>
                <a:endParaRPr lang="en-US" sz="20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dirty="0" smtClean="0">
                    <a:solidFill>
                      <a:srgbClr val="00B050"/>
                    </a:solidFill>
                  </a:rPr>
                  <a:t>$91,100</a:t>
                </a:r>
                <a:endParaRPr lang="en-US" sz="2000" b="1" dirty="0">
                  <a:solidFill>
                    <a:srgbClr val="00B050"/>
                  </a:solidFill>
                </a:endParaRPr>
              </a:p>
              <a:p>
                <a:endParaRPr lang="en-US" sz="2000" b="1" dirty="0" smtClean="0"/>
              </a:p>
              <a:p>
                <a:endParaRPr lang="en-US" sz="2000" b="1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b="1" dirty="0"/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sz="20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128%</a:t>
                </a:r>
                <a:endParaRPr lang="en-US" sz="20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dirty="0" smtClean="0">
                    <a:solidFill>
                      <a:srgbClr val="00B050"/>
                    </a:solidFill>
                  </a:rPr>
                  <a:t>151%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b="1" dirty="0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1649858" y="702691"/>
              <a:ext cx="30616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3">
                      <a:lumMod val="50000"/>
                    </a:schemeClr>
                  </a:solidFill>
                </a:rPr>
                <a:t>High Tech in 1990</a:t>
              </a:r>
              <a:endParaRPr lang="en-US" sz="28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63660" y="702691"/>
              <a:ext cx="2633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3">
                      <a:lumMod val="50000"/>
                    </a:schemeClr>
                  </a:solidFill>
                </a:rPr>
                <a:t>High Tech Today</a:t>
              </a:r>
              <a:endParaRPr lang="en-US" sz="28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106086" y="702691"/>
              <a:ext cx="3077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3">
                      <a:lumMod val="50000"/>
                    </a:schemeClr>
                  </a:solidFill>
                </a:rPr>
                <a:t>Growth</a:t>
              </a:r>
              <a:endParaRPr lang="en-US" sz="28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244613" y="1789563"/>
            <a:ext cx="1780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Employment</a:t>
            </a:r>
          </a:p>
          <a:p>
            <a:pPr algn="r"/>
            <a:r>
              <a:rPr lang="en-US" sz="2000" b="1" dirty="0" smtClean="0">
                <a:solidFill>
                  <a:srgbClr val="00B050"/>
                </a:solidFill>
              </a:rPr>
              <a:t>Wages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11291" y="2680573"/>
            <a:ext cx="1780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Employment</a:t>
            </a:r>
          </a:p>
          <a:p>
            <a:pPr algn="r"/>
            <a:r>
              <a:rPr lang="en-US" sz="2000" b="1" dirty="0" smtClean="0">
                <a:solidFill>
                  <a:srgbClr val="00B050"/>
                </a:solidFill>
              </a:rPr>
              <a:t>Wages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11290" y="3671117"/>
            <a:ext cx="1780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Employment</a:t>
            </a:r>
          </a:p>
          <a:p>
            <a:pPr algn="r"/>
            <a:r>
              <a:rPr lang="en-US" sz="2000" b="1" dirty="0" smtClean="0">
                <a:solidFill>
                  <a:srgbClr val="00B050"/>
                </a:solidFill>
              </a:rPr>
              <a:t>Wages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11289" y="4580821"/>
            <a:ext cx="1780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Employment</a:t>
            </a:r>
          </a:p>
          <a:p>
            <a:pPr algn="r"/>
            <a:r>
              <a:rPr lang="en-US" sz="2000" b="1" dirty="0" smtClean="0">
                <a:solidFill>
                  <a:srgbClr val="00B050"/>
                </a:solidFill>
              </a:rPr>
              <a:t>Wages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44612" y="5550133"/>
            <a:ext cx="1780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Employment</a:t>
            </a:r>
          </a:p>
          <a:p>
            <a:pPr algn="r"/>
            <a:r>
              <a:rPr lang="en-US" sz="2000" b="1" dirty="0" smtClean="0">
                <a:solidFill>
                  <a:srgbClr val="00B050"/>
                </a:solidFill>
              </a:rPr>
              <a:t>Wages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63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Austin’s Technology &amp; Entrepreneurship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92000" y="5631806"/>
            <a:ext cx="5495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Austin startups have received over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$12 billion </a:t>
            </a:r>
            <a:r>
              <a:rPr lang="en-US" b="1" dirty="0" smtClean="0"/>
              <a:t>in venture capital funding from 1995 to 2014 </a:t>
            </a:r>
            <a:endParaRPr lang="en-US" b="1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2325903"/>
              </p:ext>
            </p:extLst>
          </p:nvPr>
        </p:nvGraphicFramePr>
        <p:xfrm>
          <a:off x="1492000" y="962024"/>
          <a:ext cx="5069221" cy="4669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92000" y="6581001"/>
            <a:ext cx="4343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Price Waterhouse and Cooper, </a:t>
            </a:r>
            <a:r>
              <a:rPr lang="en-US" sz="1200" dirty="0" err="1" smtClean="0"/>
              <a:t>AngelouEconomics</a:t>
            </a:r>
            <a:endParaRPr lang="en-US" sz="1200" dirty="0" smtClean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356" y="2414061"/>
            <a:ext cx="1396142" cy="10007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249" y="3886177"/>
            <a:ext cx="1697257" cy="12368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98" y="1629761"/>
            <a:ext cx="1846752" cy="8241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80" y="1432098"/>
            <a:ext cx="1201501" cy="107983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837528" y="1009932"/>
            <a:ext cx="5354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Tech. Companies of the ‘80s &amp; ‘90s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37528" y="3550692"/>
            <a:ext cx="5354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Tech. Companies Today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319" y="2461381"/>
            <a:ext cx="1414343" cy="105229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044" y="5295615"/>
            <a:ext cx="1288564" cy="80664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409" y="5082904"/>
            <a:ext cx="3026272" cy="60336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567" y="4158757"/>
            <a:ext cx="1905000" cy="5905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932" y="4124320"/>
            <a:ext cx="1120887" cy="1120887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6917738" y="3993702"/>
            <a:ext cx="5274262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917738" y="3630902"/>
            <a:ext cx="5274262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917738" y="1458928"/>
            <a:ext cx="527426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917738" y="1096128"/>
            <a:ext cx="527426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738" y="1858863"/>
            <a:ext cx="1920612" cy="45972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976" y="2843085"/>
            <a:ext cx="999324" cy="51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1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Austin Based Public Companies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259496"/>
              </p:ext>
            </p:extLst>
          </p:nvPr>
        </p:nvGraphicFramePr>
        <p:xfrm>
          <a:off x="1713573" y="1392846"/>
          <a:ext cx="10077898" cy="3747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3360"/>
                <a:gridCol w="3027269"/>
                <a:gridCol w="3027269"/>
              </a:tblGrid>
              <a:tr h="468487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n-lt"/>
                        </a:rPr>
                        <a:t>2013 Revenue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n-lt"/>
                        </a:rPr>
                        <a:t>Growth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</a:tr>
              <a:tr h="46848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Whole Foods Market Inc.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12,920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46848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Freescale Semiconductor Inc.</a:t>
                      </a: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4,190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6848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National Instruments Corp.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1,170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46848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Hanger Inc.</a:t>
                      </a: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1,050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6848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EZCORP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Inc.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1,010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46848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All Other (20)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$6,416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28%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6848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Total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$26,756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92000" y="6627167"/>
            <a:ext cx="6898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Austin Business Journal, Yahoo Finance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5731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306" y="4859040"/>
            <a:ext cx="2173387" cy="163004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43" y="812667"/>
            <a:ext cx="11304863" cy="5091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707" y="3762391"/>
            <a:ext cx="1258471" cy="12967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511" y="2601451"/>
            <a:ext cx="1142716" cy="1269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000" y="1443213"/>
            <a:ext cx="976891" cy="97689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Austin Festival Economy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51759" y="1365777"/>
            <a:ext cx="4235115" cy="10156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Began in: 1987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2014 Attendance</a:t>
            </a:r>
            <a:r>
              <a:rPr lang="en-US" sz="2000" b="1" dirty="0">
                <a:solidFill>
                  <a:schemeClr val="bg1"/>
                </a:solidFill>
              </a:rPr>
              <a:t>: </a:t>
            </a:r>
            <a:r>
              <a:rPr lang="en-US" sz="2000" b="1" dirty="0" smtClean="0">
                <a:solidFill>
                  <a:schemeClr val="bg1"/>
                </a:solidFill>
              </a:rPr>
              <a:t>376,600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2014 Economic Impact: $315.8M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07830" y="2601451"/>
            <a:ext cx="4098757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Began in: 2002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2013 Attendance: 75,000 a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2013 Economic Impact: $182M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03178" y="3837674"/>
            <a:ext cx="4098757" cy="1015663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Began in: 2006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2012 Attendance: 55,000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2012 Economic Impact: $27M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51614" y="5073897"/>
            <a:ext cx="4098757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Began in: 2012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2012 Attendance: 1.1 million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2014 Economic Impact: $847M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14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2060"/>
                </a:solidFill>
              </a:rPr>
              <a:t>Program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2001" y="1356175"/>
            <a:ext cx="7564914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432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Growth 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Challenges to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Overcome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8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Rent Affordability Challenges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786851" y="962025"/>
          <a:ext cx="4340039" cy="5064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3585"/>
                <a:gridCol w="1293227"/>
                <a:gridCol w="1293227"/>
              </a:tblGrid>
              <a:tr h="95119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Households Paying Rent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&gt; 35% of </a:t>
                      </a:r>
                      <a:r>
                        <a:rPr lang="en-US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Income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002060"/>
                    </a:solidFill>
                  </a:tcPr>
                </a:tc>
              </a:tr>
              <a:tr h="481712"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2000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002060"/>
                    </a:solidFill>
                  </a:tcPr>
                </a:tc>
              </a:tr>
              <a:tr h="40346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Raleigh MSA</a:t>
                      </a: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38.1%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29.9%</a:t>
                      </a: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</a:tr>
              <a:tr h="40346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Charlotte MSA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38.1%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25.5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346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Boston MSA</a:t>
                      </a: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39.7%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28.3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</a:tr>
              <a:tr h="40346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Seattle MSA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40.2%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29.8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346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San Jose MSA</a:t>
                      </a: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40.6%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31.0%</a:t>
                      </a: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</a:tr>
              <a:tr h="40346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Denver MSA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41.0%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30.5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346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Austin MSA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41.3%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32.2</a:t>
                      </a:r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20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40346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Atlanta MSA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42.6%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28.5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346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 York MSA</a:t>
                      </a: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45.4%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32.5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380482" y="6635165"/>
            <a:ext cx="2099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US Census</a:t>
            </a:r>
            <a:endParaRPr lang="en-US" sz="1200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1508505" y="975672"/>
            <a:ext cx="6232635" cy="5050445"/>
            <a:chOff x="491745" y="831639"/>
            <a:chExt cx="7328841" cy="593872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745" y="831639"/>
              <a:ext cx="7328841" cy="5938725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581941" y="831639"/>
              <a:ext cx="1238645" cy="698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1"/>
                  </a:solidFill>
                </a:rPr>
                <a:t>2013</a:t>
              </a:r>
              <a:endParaRPr lang="en-US" sz="32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492000" y="6149696"/>
            <a:ext cx="2057400" cy="369332"/>
            <a:chOff x="7913302" y="4799135"/>
            <a:chExt cx="2057400" cy="369332"/>
          </a:xfrm>
        </p:grpSpPr>
        <p:sp>
          <p:nvSpPr>
            <p:cNvPr id="28" name="Rectangle 27"/>
            <p:cNvSpPr/>
            <p:nvPr/>
          </p:nvSpPr>
          <p:spPr bwMode="auto">
            <a:xfrm>
              <a:off x="7913302" y="4799135"/>
              <a:ext cx="361890" cy="361890"/>
            </a:xfrm>
            <a:prstGeom prst="rect">
              <a:avLst/>
            </a:prstGeom>
            <a:solidFill>
              <a:srgbClr val="7BCE78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370502" y="4799135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chemeClr val="tx1"/>
                  </a:solidFill>
                </a:rPr>
                <a:t>0% to 25%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298772" y="6142402"/>
            <a:ext cx="2057400" cy="376626"/>
            <a:chOff x="7913302" y="5240293"/>
            <a:chExt cx="2057400" cy="376626"/>
          </a:xfrm>
        </p:grpSpPr>
        <p:sp>
          <p:nvSpPr>
            <p:cNvPr id="29" name="Rectangle 28"/>
            <p:cNvSpPr/>
            <p:nvPr/>
          </p:nvSpPr>
          <p:spPr bwMode="auto">
            <a:xfrm>
              <a:off x="7913302" y="5240293"/>
              <a:ext cx="361890" cy="361890"/>
            </a:xfrm>
            <a:prstGeom prst="rect">
              <a:avLst/>
            </a:prstGeom>
            <a:solidFill>
              <a:srgbClr val="F9F878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370502" y="5247587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chemeClr val="tx1"/>
                  </a:solidFill>
                </a:rPr>
                <a:t>25% to 35%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265795" y="6118918"/>
            <a:ext cx="2055121" cy="392668"/>
            <a:chOff x="7913302" y="5690199"/>
            <a:chExt cx="2055121" cy="392668"/>
          </a:xfrm>
        </p:grpSpPr>
        <p:sp>
          <p:nvSpPr>
            <p:cNvPr id="32" name="Rectangle 31"/>
            <p:cNvSpPr/>
            <p:nvPr/>
          </p:nvSpPr>
          <p:spPr bwMode="auto">
            <a:xfrm>
              <a:off x="7913302" y="5690199"/>
              <a:ext cx="361890" cy="361890"/>
            </a:xfrm>
            <a:prstGeom prst="rect">
              <a:avLst/>
            </a:prstGeom>
            <a:solidFill>
              <a:srgbClr val="CF7A78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368223" y="5713535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smtClean="0"/>
                <a:t>35</a:t>
              </a:r>
              <a:r>
                <a:rPr lang="en-US" dirty="0" smtClean="0">
                  <a:solidFill>
                    <a:schemeClr val="tx1"/>
                  </a:solidFill>
                </a:rPr>
                <a:t>% or more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651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92000" y="0"/>
            <a:ext cx="10700000" cy="962025"/>
          </a:xfrm>
        </p:spPr>
        <p:txBody>
          <a:bodyPr>
            <a:normAutofit/>
          </a:bodyPr>
          <a:lstStyle/>
          <a:p>
            <a:r>
              <a:rPr lang="en-US" dirty="0" smtClean="0"/>
              <a:t>Mortgage Affordability Challenges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865823" y="962025"/>
          <a:ext cx="4289079" cy="3457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2995"/>
                <a:gridCol w="1278042"/>
                <a:gridCol w="1278042"/>
              </a:tblGrid>
              <a:tr h="30956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Mortgage Expenses</a:t>
                      </a:r>
                      <a:r>
                        <a:rPr lang="en-US" sz="2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&gt; </a:t>
                      </a:r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35% of </a:t>
                      </a:r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Income 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002060"/>
                    </a:solidFill>
                  </a:tcPr>
                </a:tc>
              </a:tr>
              <a:tr h="276526">
                <a:tc>
                  <a:txBody>
                    <a:bodyPr/>
                    <a:lstStyle/>
                    <a:p>
                      <a:pPr algn="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2000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</a:tr>
              <a:tr h="27652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Raleigh MSA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14.4%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</a:tr>
              <a:tr h="27652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Charlotte MSA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14.7%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</a:tr>
              <a:tr h="27652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Austin MSA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13.7%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652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Denver MSA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16.6%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</a:tr>
              <a:tr h="27652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Atlanta MSA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15.4%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</a:tr>
              <a:tr h="27652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Boston MSA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16.2%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</a:tr>
              <a:tr h="27652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Seattle MSA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19.0%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</a:tr>
              <a:tr h="27652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Jose MSA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22.2%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</a:tr>
              <a:tr h="27652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 MSA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22.3%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919259" y="4350755"/>
            <a:ext cx="2099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US Census</a:t>
            </a:r>
            <a:endParaRPr lang="en-US" sz="1200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5" name="Group 33"/>
          <p:cNvGrpSpPr/>
          <p:nvPr/>
        </p:nvGrpSpPr>
        <p:grpSpPr>
          <a:xfrm>
            <a:off x="7881864" y="4486136"/>
            <a:ext cx="2057400" cy="1294980"/>
            <a:chOff x="7695398" y="4401681"/>
            <a:chExt cx="2057400" cy="129498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7695398" y="4401681"/>
              <a:ext cx="361890" cy="361890"/>
            </a:xfrm>
            <a:prstGeom prst="rect">
              <a:avLst/>
            </a:prstGeom>
            <a:solidFill>
              <a:srgbClr val="7BCE78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695398" y="4842839"/>
              <a:ext cx="361890" cy="361890"/>
            </a:xfrm>
            <a:prstGeom prst="rect">
              <a:avLst/>
            </a:prstGeom>
            <a:solidFill>
              <a:srgbClr val="F9F878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7695398" y="5296971"/>
              <a:ext cx="361890" cy="361890"/>
            </a:xfrm>
            <a:prstGeom prst="rect">
              <a:avLst/>
            </a:prstGeom>
            <a:solidFill>
              <a:srgbClr val="CF7A78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152598" y="4401681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chemeClr val="tx1"/>
                  </a:solidFill>
                </a:rPr>
                <a:t>0 to 15%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152598" y="4866175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chemeClr val="tx1"/>
                  </a:solidFill>
                </a:rPr>
                <a:t>15% to 30%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152598" y="5327329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chemeClr val="tx1"/>
                  </a:solidFill>
                </a:rPr>
                <a:t>30% or more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4730" y="945983"/>
            <a:ext cx="7298051" cy="5913776"/>
            <a:chOff x="484730" y="945983"/>
            <a:chExt cx="7298051" cy="591377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730" y="945983"/>
              <a:ext cx="7298051" cy="5913776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6759213" y="962025"/>
              <a:ext cx="102356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1"/>
                  </a:solidFill>
                </a:rPr>
                <a:t>2000</a:t>
              </a:r>
              <a:endParaRPr lang="en-US" sz="32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4730" y="945983"/>
            <a:ext cx="7298051" cy="5913776"/>
            <a:chOff x="484730" y="945983"/>
            <a:chExt cx="7298051" cy="591377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730" y="945983"/>
              <a:ext cx="7298051" cy="5913776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6759213" y="945983"/>
              <a:ext cx="102356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1"/>
                  </a:solidFill>
                </a:rPr>
                <a:t>2013</a:t>
              </a:r>
              <a:endParaRPr lang="en-US" sz="3200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89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2060"/>
                </a:solidFill>
              </a:rPr>
              <a:t>Program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2001" y="1356175"/>
            <a:ext cx="7564914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432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accent3"/>
                </a:solidFill>
              </a:rPr>
              <a:t>U.S., Texas, &amp; Austin Economies</a:t>
            </a:r>
          </a:p>
          <a:p>
            <a:pPr marL="285750" indent="-285750">
              <a:lnSpc>
                <a:spcPts val="432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accent1"/>
                </a:solidFill>
              </a:rPr>
              <a:t>Austin’s Economic Drivers</a:t>
            </a:r>
          </a:p>
          <a:p>
            <a:pPr marL="285750" indent="-285750">
              <a:lnSpc>
                <a:spcPts val="432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Growth Challenges to Overcome</a:t>
            </a:r>
          </a:p>
          <a:p>
            <a:pPr marL="285750" indent="-285750">
              <a:lnSpc>
                <a:spcPts val="432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Austin Tomorrow</a:t>
            </a:r>
          </a:p>
          <a:p>
            <a:pPr marL="285750" indent="-285750">
              <a:lnSpc>
                <a:spcPts val="432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00B050"/>
                </a:solidFill>
              </a:rPr>
              <a:t>Impact on Mobility</a:t>
            </a:r>
          </a:p>
          <a:p>
            <a:pPr marL="285750" indent="-285750">
              <a:lnSpc>
                <a:spcPts val="432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Innovative PPP</a:t>
            </a:r>
          </a:p>
        </p:txBody>
      </p:sp>
    </p:spTree>
    <p:extLst>
      <p:ext uri="{BB962C8B-B14F-4D97-AF65-F5344CB8AC3E}">
        <p14:creationId xmlns:p14="http://schemas.microsoft.com/office/powerpoint/2010/main" val="115209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11187" y="956196"/>
            <a:ext cx="7218197" cy="5908405"/>
            <a:chOff x="511187" y="956196"/>
            <a:chExt cx="7218197" cy="590840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187" y="956196"/>
              <a:ext cx="7218197" cy="590840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684274" y="967854"/>
              <a:ext cx="102356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1"/>
                  </a:solidFill>
                </a:rPr>
                <a:t>2000</a:t>
              </a:r>
              <a:endParaRPr lang="en-US" sz="3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92000" y="0"/>
            <a:ext cx="10700000" cy="962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Healthcare – &gt; 65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758950" y="962025"/>
          <a:ext cx="4332364" cy="3762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0484"/>
                <a:gridCol w="1290940"/>
                <a:gridCol w="1290940"/>
              </a:tblGrid>
              <a:tr h="3810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  <a:r>
                        <a:rPr lang="en-US" sz="2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of Population over 65 years of age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Boston MSA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 MSA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Seattle MSA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Jose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Charlotte MSA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Denver MSA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Atlanta MSA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Raleigh MSA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Austin MSA</a:t>
                      </a:r>
                    </a:p>
                  </a:txBody>
                  <a:tcPr marL="9525" marR="9525" marT="9525" marB="0" anchor="b">
                    <a:solidFill>
                      <a:srgbClr val="F9BE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9BE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9BEA7"/>
                    </a:solidFill>
                  </a:tcPr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7814941" y="4865208"/>
            <a:ext cx="2067153" cy="1714380"/>
            <a:chOff x="7814941" y="4220352"/>
            <a:chExt cx="2067153" cy="1714380"/>
          </a:xfrm>
        </p:grpSpPr>
        <p:sp>
          <p:nvSpPr>
            <p:cNvPr id="5" name="Rectangle 4"/>
            <p:cNvSpPr/>
            <p:nvPr/>
          </p:nvSpPr>
          <p:spPr bwMode="auto">
            <a:xfrm>
              <a:off x="7824694" y="4220352"/>
              <a:ext cx="361890" cy="361890"/>
            </a:xfrm>
            <a:prstGeom prst="rect">
              <a:avLst/>
            </a:prstGeom>
            <a:solidFill>
              <a:srgbClr val="EB6A64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7824694" y="4677552"/>
              <a:ext cx="361890" cy="361890"/>
            </a:xfrm>
            <a:prstGeom prst="rect">
              <a:avLst/>
            </a:prstGeom>
            <a:solidFill>
              <a:srgbClr val="EA9364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824694" y="5115642"/>
              <a:ext cx="361890" cy="361890"/>
            </a:xfrm>
            <a:prstGeom prst="rect">
              <a:avLst/>
            </a:prstGeom>
            <a:solidFill>
              <a:srgbClr val="FCFB79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7814941" y="5572842"/>
              <a:ext cx="361890" cy="361890"/>
            </a:xfrm>
            <a:prstGeom prst="rect">
              <a:avLst/>
            </a:prstGeom>
            <a:solidFill>
              <a:srgbClr val="9FF77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81894" y="4220352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 smtClean="0">
                  <a:solidFill>
                    <a:schemeClr val="tx1"/>
                  </a:solidFill>
                </a:rPr>
                <a:t>0 to 10%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81894" y="4700888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 smtClean="0">
                  <a:solidFill>
                    <a:schemeClr val="tx1"/>
                  </a:solidFill>
                </a:rPr>
                <a:t>10% to 20%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281894" y="5146000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 smtClean="0">
                  <a:solidFill>
                    <a:schemeClr val="tx1"/>
                  </a:solidFill>
                </a:rPr>
                <a:t>20% to 30%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281894" y="5596178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 smtClean="0">
                  <a:solidFill>
                    <a:schemeClr val="tx1"/>
                  </a:solidFill>
                </a:rPr>
                <a:t>30% and over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718613" y="6620629"/>
            <a:ext cx="2099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US Census</a:t>
            </a:r>
            <a:endParaRPr lang="en-US" sz="1200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11187" y="956196"/>
            <a:ext cx="7207426" cy="5901804"/>
            <a:chOff x="511187" y="956196"/>
            <a:chExt cx="7207426" cy="59018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187" y="962025"/>
              <a:ext cx="7203012" cy="589597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695045" y="956196"/>
              <a:ext cx="102356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1"/>
                  </a:solidFill>
                </a:rPr>
                <a:t>2013</a:t>
              </a:r>
              <a:endParaRPr lang="en-US" sz="3200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992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92000" y="0"/>
            <a:ext cx="10700000" cy="962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Healthcare - Uninsured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825532" y="962025"/>
          <a:ext cx="4289608" cy="3448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4804"/>
                <a:gridCol w="2144804"/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  <a:r>
                        <a:rPr lang="en-US" sz="2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of Population with No Health Insurance 2013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Atlanta MSA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Austin MSA</a:t>
                      </a:r>
                    </a:p>
                  </a:txBody>
                  <a:tcPr marL="9525" marR="9525" marT="9525" marB="0" anchor="b">
                    <a:solidFill>
                      <a:srgbClr val="F9BE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9BEA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Charlotte MSA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Denver MSA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Raleigh MSA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 MSA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Seattle MSA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Jose MSA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Boston MSA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7825532" y="4466903"/>
            <a:ext cx="2057400" cy="1300628"/>
            <a:chOff x="7760448" y="4468165"/>
            <a:chExt cx="2057400" cy="1300628"/>
          </a:xfrm>
        </p:grpSpPr>
        <p:sp>
          <p:nvSpPr>
            <p:cNvPr id="5" name="Rectangle 4"/>
            <p:cNvSpPr/>
            <p:nvPr/>
          </p:nvSpPr>
          <p:spPr bwMode="auto">
            <a:xfrm>
              <a:off x="7760448" y="4468165"/>
              <a:ext cx="361890" cy="361890"/>
            </a:xfrm>
            <a:prstGeom prst="rect">
              <a:avLst/>
            </a:prstGeom>
            <a:solidFill>
              <a:srgbClr val="7BCE78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7760448" y="4925365"/>
              <a:ext cx="361890" cy="361890"/>
            </a:xfrm>
            <a:prstGeom prst="rect">
              <a:avLst/>
            </a:prstGeom>
            <a:solidFill>
              <a:srgbClr val="F9F878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17648" y="4468165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 smtClean="0">
                  <a:solidFill>
                    <a:schemeClr val="tx1"/>
                  </a:solidFill>
                </a:rPr>
                <a:t>0 to 10%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17648" y="4948701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 smtClean="0">
                  <a:solidFill>
                    <a:schemeClr val="tx1"/>
                  </a:solidFill>
                </a:rPr>
                <a:t>10% to 20%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760448" y="5399881"/>
              <a:ext cx="361890" cy="361890"/>
            </a:xfrm>
            <a:prstGeom prst="rect">
              <a:avLst/>
            </a:prstGeom>
            <a:solidFill>
              <a:srgbClr val="CF7A78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217648" y="5430239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 smtClean="0">
                  <a:solidFill>
                    <a:schemeClr val="tx1"/>
                  </a:solidFill>
                </a:rPr>
                <a:t>20% or more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862786" y="4413294"/>
            <a:ext cx="2099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US Census</a:t>
            </a:r>
            <a:endParaRPr lang="en-US" sz="12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84" y="962025"/>
            <a:ext cx="7276084" cy="58959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742800" y="962025"/>
            <a:ext cx="10235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2013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88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92000" y="0"/>
            <a:ext cx="10700000" cy="962025"/>
          </a:xfrm>
        </p:spPr>
        <p:txBody>
          <a:bodyPr>
            <a:normAutofit/>
          </a:bodyPr>
          <a:lstStyle/>
          <a:p>
            <a:r>
              <a:rPr lang="en-US" dirty="0" smtClean="0"/>
              <a:t>Education: Higher Education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814582" y="958751"/>
          <a:ext cx="4363769" cy="3762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3173"/>
                <a:gridCol w="1300298"/>
                <a:gridCol w="1300298"/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Percent of Population 25 Years or Older with a Bachelors Degree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2013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2000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Raleigh MSA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38.1%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24.6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Charlotte MSA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38.1%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19.0%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Boston MSA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39.7%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20.5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Seattle MSA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40.2%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21.5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San Jose MSA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40.6%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23.2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Denver MSA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41.0%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23.4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Austin MSA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41.3%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24.3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Atlanta MSA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42.6%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21.6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 York MSA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45.4%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17.9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790990" y="4733242"/>
            <a:ext cx="2099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US Census</a:t>
            </a:r>
            <a:endParaRPr lang="en-US" sz="1200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7846665" y="4772445"/>
            <a:ext cx="2057400" cy="1264202"/>
            <a:chOff x="7824694" y="4179408"/>
            <a:chExt cx="2057400" cy="1264202"/>
          </a:xfrm>
        </p:grpSpPr>
        <p:sp>
          <p:nvSpPr>
            <p:cNvPr id="6" name="Rectangle 5"/>
            <p:cNvSpPr/>
            <p:nvPr/>
          </p:nvSpPr>
          <p:spPr bwMode="auto">
            <a:xfrm>
              <a:off x="7824694" y="4179408"/>
              <a:ext cx="361890" cy="361890"/>
            </a:xfrm>
            <a:prstGeom prst="rect">
              <a:avLst/>
            </a:prstGeom>
            <a:solidFill>
              <a:srgbClr val="CF7A78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824694" y="4622960"/>
              <a:ext cx="361890" cy="361890"/>
            </a:xfrm>
            <a:prstGeom prst="rect">
              <a:avLst/>
            </a:prstGeom>
            <a:solidFill>
              <a:srgbClr val="F9F878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7824694" y="5074698"/>
              <a:ext cx="361890" cy="361890"/>
            </a:xfrm>
            <a:prstGeom prst="rect">
              <a:avLst/>
            </a:prstGeom>
            <a:solidFill>
              <a:srgbClr val="7BCE78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81894" y="4179408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 smtClean="0">
                  <a:solidFill>
                    <a:schemeClr val="tx1"/>
                  </a:solidFill>
                </a:rPr>
                <a:t>0 to 15%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281894" y="4646296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 smtClean="0">
                  <a:solidFill>
                    <a:schemeClr val="tx1"/>
                  </a:solidFill>
                </a:rPr>
                <a:t>15% to 30%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281894" y="5105056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 smtClean="0"/>
                <a:t>3</a:t>
              </a:r>
              <a:r>
                <a:rPr lang="en-US" sz="1600" dirty="0" smtClean="0">
                  <a:solidFill>
                    <a:schemeClr val="tx1"/>
                  </a:solidFill>
                </a:rPr>
                <a:t>0% or more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83917" y="962025"/>
            <a:ext cx="7281422" cy="5900300"/>
            <a:chOff x="483917" y="962025"/>
            <a:chExt cx="7281422" cy="59003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917" y="962025"/>
              <a:ext cx="7281422" cy="59003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741771" y="962025"/>
              <a:ext cx="102356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1"/>
                  </a:solidFill>
                </a:rPr>
                <a:t>2000</a:t>
              </a:r>
              <a:endParaRPr lang="en-US" sz="32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83917" y="962024"/>
            <a:ext cx="7281422" cy="5900302"/>
            <a:chOff x="483917" y="962024"/>
            <a:chExt cx="7281422" cy="590030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917" y="962025"/>
              <a:ext cx="7281422" cy="590030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741771" y="962024"/>
              <a:ext cx="102356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1"/>
                  </a:solidFill>
                </a:rPr>
                <a:t>2013</a:t>
              </a:r>
              <a:endParaRPr lang="en-US" sz="3200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281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92000" y="0"/>
            <a:ext cx="10700000" cy="962025"/>
          </a:xfrm>
        </p:spPr>
        <p:txBody>
          <a:bodyPr>
            <a:normAutofit/>
          </a:bodyPr>
          <a:lstStyle/>
          <a:p>
            <a:r>
              <a:rPr lang="en-US" dirty="0" smtClean="0"/>
              <a:t>Education: No School Diploma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830877" y="962360"/>
          <a:ext cx="4246708" cy="3762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5876"/>
                <a:gridCol w="1265416"/>
                <a:gridCol w="1265416"/>
              </a:tblGrid>
              <a:tr h="51715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Percent of Population Without a </a:t>
                      </a:r>
                      <a:r>
                        <a:rPr lang="en-US" sz="2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High School Diploma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</a:tr>
              <a:tr h="250747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2013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2000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</a:tr>
              <a:tr h="25074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Boston MSA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8.9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</a:tr>
              <a:tr h="25074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Seattle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MSA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7.4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</a:tr>
              <a:tr h="25074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Raleigh MSA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9.2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</a:tr>
              <a:tr h="25074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Denver MSA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8.3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</a:tr>
              <a:tr h="25074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Austin MSA</a:t>
                      </a:r>
                    </a:p>
                  </a:txBody>
                  <a:tcPr marL="9525" marR="9525" marT="9525" marB="0" anchor="b">
                    <a:solidFill>
                      <a:srgbClr val="F9BE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9BE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8.0%</a:t>
                      </a:r>
                    </a:p>
                  </a:txBody>
                  <a:tcPr marL="9525" marR="9525" marT="9525" marB="0" anchor="b">
                    <a:solidFill>
                      <a:srgbClr val="F9BEA7"/>
                    </a:solidFill>
                  </a:tcPr>
                </a:tc>
              </a:tr>
              <a:tr h="25074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San Jose MSA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8.5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</a:tr>
              <a:tr h="25074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Atlanta MSA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6.9%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10.6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</a:tr>
              <a:tr h="25074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 York MSA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12.2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</a:tr>
              <a:tr h="25074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Charlotte MSA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13.0%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796337" y="4688334"/>
            <a:ext cx="2099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US Census</a:t>
            </a:r>
            <a:endParaRPr lang="en-US" sz="1200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846919" y="4791359"/>
            <a:ext cx="2057400" cy="1264202"/>
            <a:chOff x="7824694" y="4179408"/>
            <a:chExt cx="2057400" cy="1264202"/>
          </a:xfrm>
        </p:grpSpPr>
        <p:sp>
          <p:nvSpPr>
            <p:cNvPr id="6" name="Rectangle 5"/>
            <p:cNvSpPr/>
            <p:nvPr/>
          </p:nvSpPr>
          <p:spPr bwMode="auto">
            <a:xfrm>
              <a:off x="7824694" y="4179408"/>
              <a:ext cx="361890" cy="361890"/>
            </a:xfrm>
            <a:prstGeom prst="rect">
              <a:avLst/>
            </a:prstGeom>
            <a:solidFill>
              <a:srgbClr val="7BCE78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824694" y="4620566"/>
              <a:ext cx="361890" cy="361890"/>
            </a:xfrm>
            <a:prstGeom prst="rect">
              <a:avLst/>
            </a:prstGeom>
            <a:solidFill>
              <a:srgbClr val="F9F878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7824694" y="5074698"/>
              <a:ext cx="361890" cy="361890"/>
            </a:xfrm>
            <a:prstGeom prst="rect">
              <a:avLst/>
            </a:prstGeom>
            <a:solidFill>
              <a:srgbClr val="CF7A78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81894" y="4179408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 smtClean="0">
                  <a:solidFill>
                    <a:schemeClr val="tx1"/>
                  </a:solidFill>
                </a:rPr>
                <a:t>0 to 5%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281894" y="4643902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 smtClean="0">
                  <a:solidFill>
                    <a:schemeClr val="tx1"/>
                  </a:solidFill>
                </a:rPr>
                <a:t>5% to 15%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281894" y="5105056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 smtClean="0">
                  <a:solidFill>
                    <a:schemeClr val="tx1"/>
                  </a:solidFill>
                </a:rPr>
                <a:t>15% or more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8643" y="962025"/>
            <a:ext cx="7276084" cy="5895975"/>
            <a:chOff x="478643" y="962025"/>
            <a:chExt cx="7276084" cy="58959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643" y="962025"/>
              <a:ext cx="7276084" cy="589597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731159" y="962025"/>
              <a:ext cx="102356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1"/>
                  </a:solidFill>
                </a:rPr>
                <a:t>2000</a:t>
              </a:r>
              <a:endParaRPr lang="en-US" sz="32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88396" y="962024"/>
            <a:ext cx="7282373" cy="5895975"/>
            <a:chOff x="488396" y="962024"/>
            <a:chExt cx="7282373" cy="589597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396" y="962024"/>
              <a:ext cx="7276084" cy="589597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747201" y="962025"/>
              <a:ext cx="102356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1"/>
                  </a:solidFill>
                </a:rPr>
                <a:t>2013</a:t>
              </a:r>
              <a:endParaRPr lang="en-US" sz="3200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502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92000" y="0"/>
            <a:ext cx="10700000" cy="962025"/>
          </a:xfrm>
        </p:spPr>
        <p:txBody>
          <a:bodyPr>
            <a:normAutofit/>
          </a:bodyPr>
          <a:lstStyle/>
          <a:p>
            <a:r>
              <a:rPr lang="en-US" dirty="0" smtClean="0"/>
              <a:t>Poverty Levels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887921" y="962025"/>
          <a:ext cx="4266981" cy="36385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4067"/>
                <a:gridCol w="1271457"/>
                <a:gridCol w="1271457"/>
              </a:tblGrid>
              <a:tr h="33077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Percentage of Families Below </a:t>
                      </a:r>
                      <a:r>
                        <a:rPr lang="en-US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Poverty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2060"/>
                    </a:solidFill>
                  </a:tcPr>
                </a:tc>
              </a:tr>
              <a:tr h="330777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2013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2000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</a:tr>
              <a:tr h="33077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San Jose MSA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7.2%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5.7%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</a:tr>
              <a:tr h="33077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Boston MSA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7.2%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</a:tr>
              <a:tr h="33077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+mn-lt"/>
                        </a:rPr>
                        <a:t>Seattle MSA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8.4%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5.8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</a:tr>
              <a:tr h="33077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+mn-lt"/>
                        </a:rPr>
                        <a:t>Denver MSA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8.6%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5.6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</a:tr>
              <a:tr h="33077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+mn-lt"/>
                        </a:rPr>
                        <a:t>Raleigh MSA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8.7%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6.7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</a:tr>
              <a:tr h="33077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Austin MSA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9.2%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6.7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20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077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+mn-lt"/>
                        </a:rPr>
                        <a:t>Charlotte MSA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11.1%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6.8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</a:tr>
              <a:tr h="33077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+mn-lt"/>
                        </a:rPr>
                        <a:t>New York MSA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11.3%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10.2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</a:tr>
              <a:tr h="33077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+mn-lt"/>
                        </a:rPr>
                        <a:t>Atlanta MSA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12.0%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6.9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7903962" y="4646503"/>
            <a:ext cx="2057400" cy="1350232"/>
            <a:chOff x="7824694" y="4736627"/>
            <a:chExt cx="2057400" cy="1350232"/>
          </a:xfrm>
        </p:grpSpPr>
        <p:grpSp>
          <p:nvGrpSpPr>
            <p:cNvPr id="17" name="Group 13"/>
            <p:cNvGrpSpPr/>
            <p:nvPr/>
          </p:nvGrpSpPr>
          <p:grpSpPr>
            <a:xfrm>
              <a:off x="7824694" y="4736627"/>
              <a:ext cx="2057400" cy="849868"/>
              <a:chOff x="7824694" y="4736627"/>
              <a:chExt cx="2057400" cy="849868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7824694" y="4736627"/>
                <a:ext cx="361890" cy="361890"/>
              </a:xfrm>
              <a:prstGeom prst="rect">
                <a:avLst/>
              </a:prstGeom>
              <a:solidFill>
                <a:srgbClr val="7BCE78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7824694" y="5209869"/>
                <a:ext cx="361890" cy="361890"/>
              </a:xfrm>
              <a:prstGeom prst="rect">
                <a:avLst/>
              </a:prstGeom>
              <a:solidFill>
                <a:srgbClr val="F9F878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-25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8281894" y="4736627"/>
                <a:ext cx="160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 smtClean="0">
                    <a:solidFill>
                      <a:schemeClr val="tx1"/>
                    </a:solidFill>
                  </a:rPr>
                  <a:t>0 to 10%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8281894" y="5217163"/>
                <a:ext cx="160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 smtClean="0">
                    <a:solidFill>
                      <a:schemeClr val="tx1"/>
                    </a:solidFill>
                  </a:rPr>
                  <a:t>10% to 20%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 bwMode="auto">
            <a:xfrm>
              <a:off x="7824694" y="5687169"/>
              <a:ext cx="361890" cy="361890"/>
            </a:xfrm>
            <a:prstGeom prst="rect">
              <a:avLst/>
            </a:prstGeom>
            <a:solidFill>
              <a:srgbClr val="CF7A78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281894" y="5717527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chemeClr val="tx1"/>
                  </a:solidFill>
                </a:rPr>
                <a:t>20% </a:t>
              </a:r>
              <a:r>
                <a:rPr lang="en-US" dirty="0" smtClean="0"/>
                <a:t>or more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816822" y="4570832"/>
            <a:ext cx="2099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US Census</a:t>
            </a:r>
            <a:endParaRPr lang="en-US" sz="1200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500773" y="962025"/>
            <a:ext cx="7323921" cy="5934739"/>
            <a:chOff x="500773" y="962025"/>
            <a:chExt cx="7323921" cy="593473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773" y="962025"/>
              <a:ext cx="7323921" cy="5934739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801126" y="962025"/>
              <a:ext cx="102356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1"/>
                  </a:solidFill>
                </a:rPr>
                <a:t>2000</a:t>
              </a:r>
              <a:endParaRPr lang="en-US" sz="32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00773" y="962024"/>
            <a:ext cx="7323921" cy="5934740"/>
            <a:chOff x="500773" y="962024"/>
            <a:chExt cx="7323921" cy="593474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773" y="962025"/>
              <a:ext cx="7323921" cy="593473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801126" y="962024"/>
              <a:ext cx="102356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1"/>
                  </a:solidFill>
                </a:rPr>
                <a:t>2013</a:t>
              </a:r>
              <a:endParaRPr lang="en-US" sz="3200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058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Affordability Challenges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492000" y="962025"/>
          <a:ext cx="417195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650"/>
                <a:gridCol w="1390650"/>
                <a:gridCol w="139065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Austin MSA</a:t>
                      </a:r>
                      <a:endParaRPr lang="en-US" sz="2000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Average</a:t>
                      </a:r>
                    </a:p>
                    <a:p>
                      <a:pPr algn="ctr"/>
                      <a:r>
                        <a:rPr lang="en-US" sz="2000" dirty="0" smtClean="0"/>
                        <a:t>Home Price</a:t>
                      </a:r>
                      <a:endParaRPr lang="en-US" sz="2000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Average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Wage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1990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$88k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$22k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$287k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$52k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Growth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227%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137%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492000" y="3238889"/>
          <a:ext cx="4166938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3469"/>
                <a:gridCol w="2083469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Median Home Prices (Nov. 2014)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San Jose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$</a:t>
                      </a:r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735k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New York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$</a:t>
                      </a:r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549k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Seattle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$</a:t>
                      </a:r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469k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Boston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$</a:t>
                      </a:r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441k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Denver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$</a:t>
                      </a:r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285k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Raleigh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solidFill>
                      <a:srgbClr val="B1E9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B050"/>
                          </a:solidFill>
                          <a:latin typeface="+mn-lt"/>
                        </a:rPr>
                        <a:t>$</a:t>
                      </a:r>
                      <a:r>
                        <a:rPr lang="en-US" sz="20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191k</a:t>
                      </a:r>
                      <a:endParaRPr lang="en-US" sz="20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B1E9F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Atlanta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B050"/>
                          </a:solidFill>
                          <a:latin typeface="+mn-lt"/>
                        </a:rPr>
                        <a:t>$</a:t>
                      </a:r>
                      <a:r>
                        <a:rPr lang="en-US" sz="20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163k</a:t>
                      </a:r>
                      <a:endParaRPr lang="en-US" sz="20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92000" y="6581001"/>
            <a:ext cx="582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US </a:t>
            </a:r>
            <a:r>
              <a:rPr lang="en-US" sz="1200" dirty="0"/>
              <a:t>Census, </a:t>
            </a:r>
            <a:r>
              <a:rPr lang="en-US" sz="1200" dirty="0" smtClean="0"/>
              <a:t>Numbeo.com</a:t>
            </a:r>
            <a:r>
              <a:rPr lang="en-US" sz="1200" dirty="0"/>
              <a:t>, BLS, Texas A&amp;M Real Estate Center</a:t>
            </a:r>
          </a:p>
          <a:p>
            <a:endParaRPr lang="en-US" sz="1200" dirty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/>
          </p:nvPr>
        </p:nvGraphicFramePr>
        <p:xfrm>
          <a:off x="5837798" y="962025"/>
          <a:ext cx="6354202" cy="5374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219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8"/>
          <p:cNvGrpSpPr/>
          <p:nvPr/>
        </p:nvGrpSpPr>
        <p:grpSpPr>
          <a:xfrm>
            <a:off x="501130" y="962208"/>
            <a:ext cx="7203011" cy="5895975"/>
            <a:chOff x="501130" y="962208"/>
            <a:chExt cx="7203011" cy="589597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130" y="962208"/>
              <a:ext cx="7203011" cy="589597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680573" y="989991"/>
              <a:ext cx="102356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1"/>
                  </a:solidFill>
                </a:rPr>
                <a:t>2000</a:t>
              </a:r>
              <a:endParaRPr lang="en-US" sz="32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1130" y="956196"/>
            <a:ext cx="7217483" cy="5901803"/>
            <a:chOff x="501130" y="956196"/>
            <a:chExt cx="7217483" cy="59018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130" y="962024"/>
              <a:ext cx="7203011" cy="589597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695045" y="956196"/>
              <a:ext cx="102356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1"/>
                  </a:solidFill>
                </a:rPr>
                <a:t>2013</a:t>
              </a:r>
              <a:endParaRPr lang="en-US" sz="3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92000" y="0"/>
            <a:ext cx="10700000" cy="962025"/>
          </a:xfrm>
        </p:spPr>
        <p:txBody>
          <a:bodyPr>
            <a:normAutofit/>
          </a:bodyPr>
          <a:lstStyle/>
          <a:p>
            <a:r>
              <a:rPr lang="en-US" dirty="0"/>
              <a:t>Challenges of </a:t>
            </a:r>
            <a:r>
              <a:rPr lang="en-US" dirty="0" smtClean="0"/>
              <a:t>Growth: Traffic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732059" y="962025"/>
          <a:ext cx="4326593" cy="3457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8153"/>
                <a:gridCol w="1289220"/>
                <a:gridCol w="1289220"/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Average Commute </a:t>
                      </a:r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Time in </a:t>
                      </a:r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Minutes </a:t>
                      </a: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2000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Raleigh MSA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24.9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Charlotte MSA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26.1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Austin MSA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San Jose MSA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29.3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Denver MSA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25.9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Seattle MSA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27.7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Boston MSA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27.8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Atlanta MSA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31.2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 York MSA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34.0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pSp>
        <p:nvGrpSpPr>
          <p:cNvPr id="19" name="Group 19"/>
          <p:cNvGrpSpPr/>
          <p:nvPr/>
        </p:nvGrpSpPr>
        <p:grpSpPr>
          <a:xfrm>
            <a:off x="7798823" y="4524596"/>
            <a:ext cx="2819400" cy="819090"/>
            <a:chOff x="7718613" y="4524596"/>
            <a:chExt cx="2819400" cy="819090"/>
          </a:xfrm>
        </p:grpSpPr>
        <p:sp>
          <p:nvSpPr>
            <p:cNvPr id="5" name="Rectangle 4"/>
            <p:cNvSpPr/>
            <p:nvPr/>
          </p:nvSpPr>
          <p:spPr bwMode="auto">
            <a:xfrm>
              <a:off x="7718613" y="4524596"/>
              <a:ext cx="361890" cy="361890"/>
            </a:xfrm>
            <a:prstGeom prst="rect">
              <a:avLst/>
            </a:prstGeom>
            <a:solidFill>
              <a:srgbClr val="CF7A78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7718613" y="4981796"/>
              <a:ext cx="361890" cy="361890"/>
            </a:xfrm>
            <a:prstGeom prst="rect">
              <a:avLst/>
            </a:prstGeom>
            <a:solidFill>
              <a:srgbClr val="F9F878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175813" y="4524596"/>
              <a:ext cx="2362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 smtClean="0">
                  <a:solidFill>
                    <a:schemeClr val="tx1"/>
                  </a:solidFill>
                </a:rPr>
                <a:t>0 to 20 Minutes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75812" y="5005132"/>
              <a:ext cx="22075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 smtClean="0">
                  <a:solidFill>
                    <a:schemeClr val="tx1"/>
                  </a:solidFill>
                </a:rPr>
                <a:t>20 to 30 Minutes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092132" y="4524596"/>
            <a:ext cx="2819400" cy="819090"/>
            <a:chOff x="7718613" y="5419886"/>
            <a:chExt cx="2819400" cy="819090"/>
          </a:xfrm>
        </p:grpSpPr>
        <p:sp>
          <p:nvSpPr>
            <p:cNvPr id="7" name="Rectangle 6"/>
            <p:cNvSpPr/>
            <p:nvPr/>
          </p:nvSpPr>
          <p:spPr bwMode="auto">
            <a:xfrm>
              <a:off x="7718613" y="5419886"/>
              <a:ext cx="361890" cy="361890"/>
            </a:xfrm>
            <a:prstGeom prst="rect">
              <a:avLst/>
            </a:prstGeom>
            <a:solidFill>
              <a:srgbClr val="A3C7DD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7720892" y="5877086"/>
              <a:ext cx="361890" cy="361890"/>
            </a:xfrm>
            <a:prstGeom prst="rect">
              <a:avLst/>
            </a:prstGeom>
            <a:solidFill>
              <a:srgbClr val="73C56D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75813" y="5450244"/>
              <a:ext cx="2362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 smtClean="0">
                  <a:solidFill>
                    <a:schemeClr val="tx1"/>
                  </a:solidFill>
                </a:rPr>
                <a:t>30 to 40 Minutes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75813" y="5900422"/>
              <a:ext cx="22075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 smtClean="0">
                  <a:solidFill>
                    <a:schemeClr val="tx1"/>
                  </a:solidFill>
                </a:rPr>
                <a:t>40 to 55 Minutes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718613" y="5343686"/>
            <a:ext cx="2099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US Census</a:t>
            </a:r>
            <a:endParaRPr lang="en-US" sz="12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6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2060"/>
                </a:solidFill>
              </a:rPr>
              <a:t>Program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2001" y="1356175"/>
            <a:ext cx="7564914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432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Austin Tomorrow</a:t>
            </a:r>
          </a:p>
        </p:txBody>
      </p:sp>
    </p:spTree>
    <p:extLst>
      <p:ext uri="{BB962C8B-B14F-4D97-AF65-F5344CB8AC3E}">
        <p14:creationId xmlns:p14="http://schemas.microsoft.com/office/powerpoint/2010/main" val="229237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Economic Driver: Austin Tomorrow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5674916"/>
              </p:ext>
            </p:extLst>
          </p:nvPr>
        </p:nvGraphicFramePr>
        <p:xfrm>
          <a:off x="2470484" y="1090863"/>
          <a:ext cx="8245642" cy="5021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531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Jobs by Sector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745397" y="992623"/>
          <a:ext cx="8128000" cy="5176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4435511" y="2006221"/>
            <a:ext cx="5303520" cy="1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396839" y="2336045"/>
            <a:ext cx="5303520" cy="1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396839" y="2677245"/>
            <a:ext cx="5303520" cy="1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396839" y="3004797"/>
            <a:ext cx="5303520" cy="1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437783" y="3332349"/>
            <a:ext cx="5303520" cy="1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399111" y="3675821"/>
            <a:ext cx="5303520" cy="1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426407" y="4003373"/>
            <a:ext cx="5303520" cy="1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453703" y="4330925"/>
            <a:ext cx="5303520" cy="1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428679" y="4647101"/>
            <a:ext cx="5303520" cy="1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458247" y="4990573"/>
            <a:ext cx="5303520" cy="1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460519" y="5320397"/>
            <a:ext cx="5303520" cy="1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9588332" y="1267339"/>
          <a:ext cx="2083469" cy="4403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3469"/>
              </a:tblGrid>
              <a:tr h="35915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Growth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339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7.4%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</a:tr>
              <a:tr h="3339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8.4%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39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5.7%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</a:tr>
              <a:tr h="3339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3.0%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39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7.1%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</a:tr>
              <a:tr h="3339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4.1%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39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1.0%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</a:tr>
              <a:tr h="3339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3.5%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39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3.7%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</a:tr>
              <a:tr h="3339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2.5%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39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3.0%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</a:tr>
              <a:tr h="3339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4.9%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379385" y="6627167"/>
            <a:ext cx="6898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Bureau of Labor Statistics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1312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U.S. At-A-Glance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277500"/>
              </p:ext>
            </p:extLst>
          </p:nvPr>
        </p:nvGraphicFramePr>
        <p:xfrm>
          <a:off x="1931936" y="1461085"/>
          <a:ext cx="9666505" cy="3747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9151"/>
                <a:gridCol w="2373677"/>
                <a:gridCol w="2373677"/>
              </a:tblGrid>
              <a:tr h="468487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n-lt"/>
                        </a:rPr>
                        <a:t>U.S.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n-lt"/>
                        </a:rPr>
                        <a:t>Growth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</a:tr>
              <a:tr h="46848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Population Net Gain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2,213,000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0.7%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46848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Employment Net Gain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2,323,000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1.7%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6848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Retail Sales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Net Gain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$170.2 Billion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3.8%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46848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Venture Capital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$41.7 Billion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47.4%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6848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Net Business Formation, 2012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78,000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4.2%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46848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Median Household Income, 2013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$52,000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0.3%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6848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Housing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Starts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1.0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Million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-7.0%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92000" y="6420580"/>
            <a:ext cx="582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US </a:t>
            </a:r>
            <a:r>
              <a:rPr lang="en-US" sz="1200" dirty="0"/>
              <a:t>Census, </a:t>
            </a:r>
            <a:r>
              <a:rPr lang="en-US" sz="1200" dirty="0" smtClean="0"/>
              <a:t>Bureau of Labor Statistics, </a:t>
            </a:r>
            <a:r>
              <a:rPr lang="en-US" sz="1200" dirty="0" err="1" smtClean="0"/>
              <a:t>PriceWaterhouseCoopers</a:t>
            </a:r>
            <a:r>
              <a:rPr lang="en-US" sz="1200" dirty="0" smtClean="0"/>
              <a:t>, </a:t>
            </a:r>
            <a:r>
              <a:rPr lang="en-US" sz="1200" dirty="0"/>
              <a:t>Texas A&amp;M Real Estate Center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6300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9389033"/>
              </p:ext>
            </p:extLst>
          </p:nvPr>
        </p:nvGraphicFramePr>
        <p:xfrm>
          <a:off x="1678675" y="1281381"/>
          <a:ext cx="8127617" cy="4941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Austin Job Growth Forecast 2015 - 2016</a:t>
            </a:r>
            <a:endParaRPr lang="en-US" dirty="0"/>
          </a:p>
        </p:txBody>
      </p:sp>
      <p:sp>
        <p:nvSpPr>
          <p:cNvPr id="8" name="TextBox 1"/>
          <p:cNvSpPr txBox="1"/>
          <p:nvPr/>
        </p:nvSpPr>
        <p:spPr>
          <a:xfrm>
            <a:off x="9806292" y="835251"/>
            <a:ext cx="2385708" cy="58311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Growth Rate</a:t>
            </a:r>
            <a:endParaRPr lang="en-US" sz="2800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73260" y="3840268"/>
            <a:ext cx="2660732" cy="1529898"/>
            <a:chOff x="7474197" y="3676494"/>
            <a:chExt cx="2660732" cy="1529898"/>
          </a:xfrm>
        </p:grpSpPr>
        <p:sp>
          <p:nvSpPr>
            <p:cNvPr id="11" name="Rounded Rectangle 10"/>
            <p:cNvSpPr/>
            <p:nvPr/>
          </p:nvSpPr>
          <p:spPr>
            <a:xfrm>
              <a:off x="7474197" y="3676494"/>
              <a:ext cx="2660732" cy="1529898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41397" y="3841278"/>
              <a:ext cx="2208584" cy="1200329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Total Jobs </a:t>
              </a: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69,400 </a:t>
              </a: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7.7% Growth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492000" y="6581001"/>
            <a:ext cx="4343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AngelouEconomics</a:t>
            </a:r>
            <a:r>
              <a:rPr lang="en-US" sz="1200" dirty="0" smtClean="0"/>
              <a:t>, Dallas Federal Reserve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2253556" y="835251"/>
            <a:ext cx="2050956" cy="58311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Industries</a:t>
            </a:r>
            <a:endParaRPr lang="en-US" sz="2800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7117024" y="835252"/>
            <a:ext cx="2385708" cy="58311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Jobs Gained</a:t>
            </a:r>
            <a:endParaRPr lang="en-US" sz="2800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515332"/>
              </p:ext>
            </p:extLst>
          </p:nvPr>
        </p:nvGraphicFramePr>
        <p:xfrm>
          <a:off x="10229568" y="1418364"/>
          <a:ext cx="1029836" cy="42318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9836"/>
              </a:tblGrid>
              <a:tr h="35265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12.8%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265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12.2%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265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10.3%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265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5.7%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265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8.8%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265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2.0%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265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6.4%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265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5.6%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265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6.9%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265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3.7%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265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7.4%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265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10.6%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4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92000" y="0"/>
            <a:ext cx="10700000" cy="96202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Rapid </a:t>
            </a:r>
            <a:r>
              <a:rPr lang="en-US" dirty="0"/>
              <a:t>Population </a:t>
            </a:r>
            <a:r>
              <a:rPr lang="en-US" dirty="0" smtClean="0"/>
              <a:t>Growth: If 100 People….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0987" y="962025"/>
            <a:ext cx="11212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If 100 workers moved to Austin…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6621465" y="2069919"/>
          <a:ext cx="5252087" cy="43602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9263"/>
                <a:gridCol w="2119263"/>
                <a:gridCol w="1013561"/>
              </a:tblGrid>
              <a:tr h="5506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smtClean="0">
                          <a:effectLst/>
                        </a:rPr>
                        <a:t>$  64,500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$27,500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473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smtClean="0">
                          <a:effectLst/>
                        </a:rPr>
                        <a:t>$</a:t>
                      </a:r>
                      <a:r>
                        <a:rPr lang="en-US" sz="1600" b="1" u="none" strike="noStrike" baseline="0" dirty="0" smtClean="0">
                          <a:effectLst/>
                        </a:rPr>
                        <a:t>  </a:t>
                      </a:r>
                      <a:r>
                        <a:rPr lang="en-US" sz="1600" b="1" u="none" strike="noStrike" dirty="0" smtClean="0">
                          <a:effectLst/>
                        </a:rPr>
                        <a:t>19,700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$10,400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4453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smtClean="0">
                          <a:effectLst/>
                        </a:rPr>
                        <a:t>$</a:t>
                      </a:r>
                      <a:r>
                        <a:rPr lang="en-US" sz="1600" b="1" u="none" strike="noStrike" baseline="0" dirty="0" smtClean="0">
                          <a:effectLst/>
                        </a:rPr>
                        <a:t>  </a:t>
                      </a:r>
                      <a:r>
                        <a:rPr lang="en-US" sz="1600" b="1" u="none" strike="noStrike" dirty="0" smtClean="0">
                          <a:effectLst/>
                        </a:rPr>
                        <a:t>47,900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$22,100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5232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smtClean="0">
                          <a:effectLst/>
                        </a:rPr>
                        <a:t>$</a:t>
                      </a:r>
                      <a:r>
                        <a:rPr lang="en-US" sz="1600" b="1" u="none" strike="noStrike" baseline="0" dirty="0" smtClean="0">
                          <a:effectLst/>
                        </a:rPr>
                        <a:t>  </a:t>
                      </a:r>
                      <a:r>
                        <a:rPr lang="en-US" sz="1600" b="1" u="none" strike="noStrike" dirty="0" smtClean="0">
                          <a:effectLst/>
                        </a:rPr>
                        <a:t>44,100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$23,000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473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smtClean="0">
                          <a:effectLst/>
                        </a:rPr>
                        <a:t>$  50,600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$25,800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473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smtClean="0">
                          <a:effectLst/>
                        </a:rPr>
                        <a:t>$  73,400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$28,500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473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smtClean="0">
                          <a:effectLst/>
                        </a:rPr>
                        <a:t>$</a:t>
                      </a:r>
                      <a:r>
                        <a:rPr lang="en-US" sz="1600" b="1" u="none" strike="noStrike" baseline="0" dirty="0" smtClean="0">
                          <a:effectLst/>
                        </a:rPr>
                        <a:t>  </a:t>
                      </a:r>
                      <a:r>
                        <a:rPr lang="en-US" sz="1600" b="1" u="none" strike="noStrike" dirty="0" smtClean="0">
                          <a:effectLst/>
                        </a:rPr>
                        <a:t>89,900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$36,300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473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smtClean="0">
                          <a:effectLst/>
                        </a:rPr>
                        <a:t>$  77,900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$37,600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473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510987" y="2088111"/>
          <a:ext cx="2868720" cy="42621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8720"/>
              </a:tblGrid>
              <a:tr h="40731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Professional and </a:t>
                      </a:r>
                      <a:r>
                        <a:rPr lang="en-US" sz="1400" b="1" u="none" strike="noStrike" dirty="0" smtClean="0">
                          <a:effectLst/>
                        </a:rPr>
                        <a:t>Business Services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9307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Leisure and </a:t>
                      </a:r>
                      <a:r>
                        <a:rPr lang="en-US" sz="1400" b="1" u="none" strike="noStrike" dirty="0" smtClean="0">
                          <a:effectLst/>
                        </a:rPr>
                        <a:t>Hospitality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9307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Trade, </a:t>
                      </a:r>
                      <a:r>
                        <a:rPr lang="en-US" sz="1400" b="1" u="none" strike="noStrike" dirty="0" smtClean="0">
                          <a:effectLst/>
                        </a:rPr>
                        <a:t>Transportation</a:t>
                      </a:r>
                      <a:r>
                        <a:rPr lang="en-US" sz="1400" b="1" u="none" strike="noStrike" dirty="0">
                          <a:effectLst/>
                        </a:rPr>
                        <a:t>, and </a:t>
                      </a:r>
                      <a:r>
                        <a:rPr lang="en-US" sz="1400" b="1" u="none" strike="noStrike" dirty="0" smtClean="0">
                          <a:effectLst/>
                        </a:rPr>
                        <a:t>Utilities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9307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Education and </a:t>
                      </a:r>
                      <a:r>
                        <a:rPr lang="en-US" sz="1400" b="1" u="none" strike="noStrike" dirty="0" smtClean="0">
                          <a:effectLst/>
                        </a:rPr>
                        <a:t>Health Services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9307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Construction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9213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Financial </a:t>
                      </a:r>
                      <a:r>
                        <a:rPr lang="en-US" sz="1400" b="1" u="none" strike="noStrike" dirty="0" smtClean="0">
                          <a:effectLst/>
                        </a:rPr>
                        <a:t>Activities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69891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Manufacturing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2741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Information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9307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Other </a:t>
                      </a:r>
                      <a:r>
                        <a:rPr lang="en-US" sz="1400" b="1" u="none" strike="noStrike" dirty="0" smtClean="0">
                          <a:effectLst/>
                        </a:rPr>
                        <a:t>Services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6858" y="6581001"/>
            <a:ext cx="4343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Bureau of Labor Statistics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85456" y="1783480"/>
            <a:ext cx="221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Average Pay in 2013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67077" y="1796893"/>
            <a:ext cx="1812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Pay Growth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778" y="1948369"/>
            <a:ext cx="1431063" cy="44845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54828" y="1783480"/>
            <a:ext cx="1812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2013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670" y="1948369"/>
            <a:ext cx="1431063" cy="448451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25560" y="1796893"/>
            <a:ext cx="1812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1993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20489" y="1783480"/>
            <a:ext cx="2246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Average Pay in 1993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90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Austin Population </a:t>
            </a:r>
            <a:r>
              <a:rPr lang="en-US" dirty="0"/>
              <a:t>Forecast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4636266"/>
              </p:ext>
            </p:extLst>
          </p:nvPr>
        </p:nvGraphicFramePr>
        <p:xfrm>
          <a:off x="1492000" y="962025"/>
          <a:ext cx="10700000" cy="5220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8748215" y="1992573"/>
            <a:ext cx="0" cy="4080682"/>
          </a:xfrm>
          <a:prstGeom prst="line">
            <a:avLst/>
          </a:prstGeom>
          <a:ln w="635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89315" y="6581001"/>
            <a:ext cx="4343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AngelouEconomics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87565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3450132"/>
              </p:ext>
            </p:extLst>
          </p:nvPr>
        </p:nvGraphicFramePr>
        <p:xfrm>
          <a:off x="1492000" y="962025"/>
          <a:ext cx="10700000" cy="5234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Austin Retail </a:t>
            </a:r>
            <a:r>
              <a:rPr lang="en-US" dirty="0"/>
              <a:t>Sales Forecast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297836" y="1897040"/>
            <a:ext cx="0" cy="3125338"/>
          </a:xfrm>
          <a:prstGeom prst="line">
            <a:avLst/>
          </a:prstGeom>
          <a:ln w="635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92000" y="6581001"/>
            <a:ext cx="4343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AngelouEconomics</a:t>
            </a:r>
            <a:r>
              <a:rPr lang="en-US" sz="1200" dirty="0" smtClean="0"/>
              <a:t>, Window on State Government</a:t>
            </a:r>
          </a:p>
        </p:txBody>
      </p:sp>
    </p:spTree>
    <p:extLst>
      <p:ext uri="{BB962C8B-B14F-4D97-AF65-F5344CB8AC3E}">
        <p14:creationId xmlns:p14="http://schemas.microsoft.com/office/powerpoint/2010/main" val="21866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Austin Real </a:t>
            </a:r>
            <a:r>
              <a:rPr lang="en-US" dirty="0"/>
              <a:t>Estate Forecast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178853"/>
              </p:ext>
            </p:extLst>
          </p:nvPr>
        </p:nvGraphicFramePr>
        <p:xfrm>
          <a:off x="1692322" y="1160062"/>
          <a:ext cx="10099344" cy="40397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30970"/>
                <a:gridCol w="5068374"/>
              </a:tblGrid>
              <a:tr h="86529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Market</a:t>
                      </a:r>
                      <a:endParaRPr lang="en-US" sz="4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Expected Absorption</a:t>
                      </a:r>
                      <a:endParaRPr lang="en-US" sz="4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</a:tr>
              <a:tr h="63488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b="1" u="none" strike="noStrike" dirty="0">
                          <a:effectLst/>
                        </a:rPr>
                        <a:t>Office</a:t>
                      </a:r>
                      <a:endParaRPr lang="en-US" sz="4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b="1" u="none" strike="noStrike" dirty="0" smtClean="0">
                          <a:effectLst/>
                        </a:rPr>
                        <a:t>3,600,000 sq.</a:t>
                      </a:r>
                      <a:r>
                        <a:rPr lang="en-US" sz="4000" b="1" u="none" strike="noStrike" baseline="0" dirty="0" smtClean="0">
                          <a:effectLst/>
                        </a:rPr>
                        <a:t> ft.</a:t>
                      </a:r>
                      <a:endParaRPr lang="en-US" sz="4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63488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b="1" u="none" strike="noStrike" dirty="0">
                          <a:effectLst/>
                        </a:rPr>
                        <a:t>Industrial</a:t>
                      </a:r>
                      <a:endParaRPr lang="en-US" sz="4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u="none" strike="noStrike" dirty="0" smtClean="0">
                          <a:effectLst/>
                        </a:rPr>
                        <a:t>700,000 sq.</a:t>
                      </a:r>
                      <a:r>
                        <a:rPr lang="en-US" sz="4000" b="1" u="none" strike="noStrike" baseline="0" dirty="0" smtClean="0">
                          <a:effectLst/>
                        </a:rPr>
                        <a:t> ft.</a:t>
                      </a:r>
                      <a:endParaRPr lang="en-US" sz="4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3488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b="1" u="none" strike="noStrike">
                          <a:effectLst/>
                        </a:rPr>
                        <a:t>Retail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u="none" strike="noStrike" dirty="0" smtClean="0">
                          <a:effectLst/>
                        </a:rPr>
                        <a:t>1,600,000 sq.</a:t>
                      </a:r>
                      <a:r>
                        <a:rPr lang="en-US" sz="4000" b="1" u="none" strike="noStrike" baseline="0" dirty="0" smtClean="0">
                          <a:effectLst/>
                        </a:rPr>
                        <a:t> ft.</a:t>
                      </a:r>
                      <a:endParaRPr lang="en-US" sz="4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63488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b="1" u="none" strike="noStrike">
                          <a:effectLst/>
                        </a:rPr>
                        <a:t>Single Family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u="none" strike="noStrike" dirty="0" smtClean="0">
                          <a:effectLst/>
                        </a:rPr>
                        <a:t>18,500 units</a:t>
                      </a:r>
                      <a:endParaRPr lang="en-US" sz="4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3488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b="1" u="none" strike="noStrike">
                          <a:effectLst/>
                        </a:rPr>
                        <a:t>Multi-Family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u="none" strike="noStrike" dirty="0" smtClean="0">
                          <a:effectLst/>
                        </a:rPr>
                        <a:t>16,500 units</a:t>
                      </a:r>
                      <a:endParaRPr lang="en-US" sz="4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92000" y="6581001"/>
            <a:ext cx="4343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AngelouEconomics</a:t>
            </a:r>
            <a:r>
              <a:rPr lang="en-US" sz="1200" dirty="0" smtClean="0"/>
              <a:t>, </a:t>
            </a:r>
            <a:r>
              <a:rPr lang="en-US" sz="1200" dirty="0" err="1" smtClean="0"/>
              <a:t>CoStar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68065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2060"/>
                </a:solidFill>
              </a:rPr>
              <a:t>Program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2001" y="1356175"/>
            <a:ext cx="7564914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432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00B050"/>
                </a:solidFill>
              </a:rPr>
              <a:t>Impact on Mobility</a:t>
            </a:r>
          </a:p>
        </p:txBody>
      </p:sp>
    </p:spTree>
    <p:extLst>
      <p:ext uri="{BB962C8B-B14F-4D97-AF65-F5344CB8AC3E}">
        <p14:creationId xmlns:p14="http://schemas.microsoft.com/office/powerpoint/2010/main" val="236223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Traffic Challenges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/>
          </p:nvPr>
        </p:nvGraphicFramePr>
        <p:xfrm>
          <a:off x="1492000" y="962025"/>
          <a:ext cx="5522949" cy="589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7010400" y="962025"/>
          <a:ext cx="5067868" cy="2490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/>
          <p:cNvSpPr/>
          <p:nvPr/>
        </p:nvSpPr>
        <p:spPr>
          <a:xfrm>
            <a:off x="6842000" y="3441680"/>
            <a:ext cx="51953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Commute time in the Austin MSA grew by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57%</a:t>
            </a:r>
            <a:r>
              <a:rPr lang="en-US" b="1" dirty="0" smtClean="0"/>
              <a:t> from 2000 to 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1980-2010: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Vehicle miles traveled has increased by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283%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Annual hours of delay has increased by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1,037%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Annual cost of congestion has increased by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2,356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 the past 30 years, traffic has grown more than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30%</a:t>
            </a:r>
            <a:r>
              <a:rPr lang="en-US" b="1" dirty="0"/>
              <a:t> faster than capacity. </a:t>
            </a:r>
            <a:endParaRPr lang="en-US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448" y="6581001"/>
            <a:ext cx="4343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US </a:t>
            </a:r>
            <a:r>
              <a:rPr lang="en-US" sz="1200" dirty="0"/>
              <a:t>Census, 2014 Austin Strategic Mobility </a:t>
            </a:r>
            <a:r>
              <a:rPr lang="en-US" sz="1200" dirty="0" smtClean="0"/>
              <a:t>Plan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44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Rapid Population Growth: </a:t>
            </a:r>
            <a:r>
              <a:rPr lang="en-US" dirty="0" smtClean="0"/>
              <a:t>Traffic</a:t>
            </a:r>
            <a:endParaRPr lang="en-US" dirty="0"/>
          </a:p>
        </p:txBody>
      </p:sp>
      <p:graphicFrame>
        <p:nvGraphicFramePr>
          <p:cNvPr id="3" name="Content Placeholder 6"/>
          <p:cNvGraphicFramePr>
            <a:graphicFrameLocks/>
          </p:cNvGraphicFramePr>
          <p:nvPr>
            <p:extLst/>
          </p:nvPr>
        </p:nvGraphicFramePr>
        <p:xfrm>
          <a:off x="477672" y="962026"/>
          <a:ext cx="11714328" cy="5279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7954"/>
                <a:gridCol w="3515414"/>
                <a:gridCol w="2118549"/>
                <a:gridCol w="2492411"/>
              </a:tblGrid>
              <a:tr h="35530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The costs</a:t>
                      </a:r>
                      <a:r>
                        <a:rPr lang="en-US" sz="2400" baseline="0" dirty="0" smtClean="0"/>
                        <a:t> of Austin Congestion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9726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Total Hours in Annual Delay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Cost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of Congestion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Texas Congestion Index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62177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I-35 </a:t>
                      </a:r>
                    </a:p>
                    <a:p>
                      <a:r>
                        <a:rPr lang="en-US" sz="1800" dirty="0" smtClean="0"/>
                        <a:t>(between</a:t>
                      </a:r>
                      <a:r>
                        <a:rPr lang="en-US" sz="1800" baseline="0" dirty="0" smtClean="0"/>
                        <a:t> 290 &amp; 71)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950,795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$196,144,609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2.54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</a:tr>
              <a:tr h="62177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MoPac </a:t>
                      </a:r>
                    </a:p>
                    <a:p>
                      <a:r>
                        <a:rPr lang="en-US" sz="1800" dirty="0" smtClean="0"/>
                        <a:t>(between 183 &amp; 360)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343,996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$74,725,885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2.04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</a:tr>
              <a:tr h="73793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I-35 </a:t>
                      </a:r>
                    </a:p>
                    <a:p>
                      <a:r>
                        <a:rPr lang="en-US" sz="1800" dirty="0" smtClean="0"/>
                        <a:t>(between 290 &amp; Slaughter)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273,889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$35,624,999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1.58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</a:tr>
              <a:tr h="73793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S.</a:t>
                      </a:r>
                      <a:r>
                        <a:rPr lang="en-US" sz="1800" baseline="0" dirty="0" smtClean="0"/>
                        <a:t> Lamar </a:t>
                      </a:r>
                    </a:p>
                    <a:p>
                      <a:r>
                        <a:rPr lang="en-US" sz="1800" baseline="0" dirty="0" smtClean="0"/>
                        <a:t>(between Cesar Chavez &amp; 290/71)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218,930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$16,890,011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1.54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</a:tr>
              <a:tr h="73793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N. Lamar</a:t>
                      </a:r>
                    </a:p>
                    <a:p>
                      <a:r>
                        <a:rPr lang="en-US" sz="1800" dirty="0" smtClean="0"/>
                        <a:t>(between 45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dirty="0" smtClean="0"/>
                        <a:t> &amp; Cesar</a:t>
                      </a:r>
                      <a:r>
                        <a:rPr lang="en-US" sz="1800" baseline="0" dirty="0" smtClean="0"/>
                        <a:t> Chavez)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207,873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$16,918,416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1.68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</a:tr>
              <a:tr h="73139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Congress Ave.</a:t>
                      </a:r>
                    </a:p>
                    <a:p>
                      <a:r>
                        <a:rPr lang="en-US" sz="1800" dirty="0" smtClean="0"/>
                        <a:t>(between 11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dirty="0" smtClean="0"/>
                        <a:t> &amp; 290/71)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200,869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$15,970,234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1.53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6858" y="6581001"/>
            <a:ext cx="4343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/>
              <a:t>Texas A&amp;M Transportation Institute</a:t>
            </a:r>
          </a:p>
        </p:txBody>
      </p:sp>
    </p:spTree>
    <p:extLst>
      <p:ext uri="{BB962C8B-B14F-4D97-AF65-F5344CB8AC3E}">
        <p14:creationId xmlns:p14="http://schemas.microsoft.com/office/powerpoint/2010/main" val="267513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Sales Tax Rebates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130627" y="962025"/>
          <a:ext cx="9180549" cy="52270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98835"/>
                <a:gridCol w="2340857"/>
                <a:gridCol w="2340857"/>
              </a:tblGrid>
              <a:tr h="59842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Rebates by City and County, 2014 (through Dec.)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619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Payments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 Change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</a:tr>
              <a:tr h="3306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  <a:latin typeface="+mn-lt"/>
                        </a:rPr>
                        <a:t>Bastrop County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  <a:latin typeface="+mn-lt"/>
                        </a:rPr>
                        <a:t>$7.4 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8.7%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30619">
                <a:tc>
                  <a:txBody>
                    <a:bodyPr/>
                    <a:lstStyle/>
                    <a:p>
                      <a:pPr marL="736600" indent="0" algn="l" fontAlgn="b"/>
                      <a:r>
                        <a:rPr lang="en-US" sz="1800" b="1" u="none" strike="noStrike" dirty="0" smtClean="0">
                          <a:effectLst/>
                          <a:latin typeface="+mn-lt"/>
                        </a:rPr>
                        <a:t>Bastrop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  <a:latin typeface="+mn-lt"/>
                        </a:rPr>
                        <a:t>$5.3 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6.9%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06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  <a:latin typeface="+mn-lt"/>
                        </a:rPr>
                        <a:t>Caldwell County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  <a:latin typeface="+mn-lt"/>
                        </a:rPr>
                        <a:t>$4.0 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12.1%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30619">
                <a:tc>
                  <a:txBody>
                    <a:bodyPr/>
                    <a:lstStyle/>
                    <a:p>
                      <a:pPr marL="736600" indent="0" algn="l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Lockhart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  <a:latin typeface="+mn-lt"/>
                        </a:rPr>
                        <a:t>$2.1 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7.3%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06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Hays County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  <a:latin typeface="+mn-lt"/>
                        </a:rPr>
                        <a:t>$36.7 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9.3%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30619">
                <a:tc>
                  <a:txBody>
                    <a:bodyPr/>
                    <a:lstStyle/>
                    <a:p>
                      <a:pPr marL="736600" indent="0" algn="l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San Marcos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  <a:latin typeface="+mn-lt"/>
                        </a:rPr>
                        <a:t>$24.4 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5.5%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06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  <a:latin typeface="+mn-lt"/>
                        </a:rPr>
                        <a:t>Travis County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  <a:latin typeface="+mn-lt"/>
                        </a:rPr>
                        <a:t>$214.1 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9.2%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30619">
                <a:tc>
                  <a:txBody>
                    <a:bodyPr/>
                    <a:lstStyle/>
                    <a:p>
                      <a:pPr marL="736600" indent="0" algn="l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Austin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  <a:latin typeface="+mn-lt"/>
                        </a:rPr>
                        <a:t>$182.3 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8.7%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0619">
                <a:tc>
                  <a:txBody>
                    <a:bodyPr/>
                    <a:lstStyle/>
                    <a:p>
                      <a:pPr marL="736600" indent="0" algn="l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Pflugerville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  <a:latin typeface="+mn-lt"/>
                        </a:rPr>
                        <a:t>$8.6 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17.7%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06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Williamson County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  <a:latin typeface="+mn-lt"/>
                        </a:rPr>
                        <a:t>$120.2 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5.7%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0619">
                <a:tc>
                  <a:txBody>
                    <a:bodyPr/>
                    <a:lstStyle/>
                    <a:p>
                      <a:pPr marL="736600" indent="0" algn="l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Cedar Park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  <a:latin typeface="+mn-lt"/>
                        </a:rPr>
                        <a:t>$20.5 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17.9%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0619">
                <a:tc>
                  <a:txBody>
                    <a:bodyPr/>
                    <a:lstStyle/>
                    <a:p>
                      <a:pPr marL="736600" indent="0" algn="l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Georgetown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  <a:latin typeface="+mn-lt"/>
                        </a:rPr>
                        <a:t>$19.7 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9.7%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0619">
                <a:tc>
                  <a:txBody>
                    <a:bodyPr/>
                    <a:lstStyle/>
                    <a:p>
                      <a:pPr marL="736600" indent="0" algn="l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Round Rock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  <a:latin typeface="+mn-lt"/>
                        </a:rPr>
                        <a:t>$68.0 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0.8%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6858" y="6581001"/>
            <a:ext cx="4343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Window on State Government</a:t>
            </a:r>
          </a:p>
        </p:txBody>
      </p:sp>
    </p:spTree>
    <p:extLst>
      <p:ext uri="{BB962C8B-B14F-4D97-AF65-F5344CB8AC3E}">
        <p14:creationId xmlns:p14="http://schemas.microsoft.com/office/powerpoint/2010/main" val="323266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2060"/>
                </a:solidFill>
              </a:rPr>
              <a:t>Program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2001" y="1356175"/>
            <a:ext cx="7564914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432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Innovative PPP</a:t>
            </a:r>
          </a:p>
        </p:txBody>
      </p:sp>
    </p:spTree>
    <p:extLst>
      <p:ext uri="{BB962C8B-B14F-4D97-AF65-F5344CB8AC3E}">
        <p14:creationId xmlns:p14="http://schemas.microsoft.com/office/powerpoint/2010/main" val="3366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Texas At-A-Glance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931501"/>
              </p:ext>
            </p:extLst>
          </p:nvPr>
        </p:nvGraphicFramePr>
        <p:xfrm>
          <a:off x="2164907" y="1363156"/>
          <a:ext cx="9000397" cy="3747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4423"/>
                <a:gridCol w="2257987"/>
                <a:gridCol w="2257987"/>
              </a:tblGrid>
              <a:tr h="46848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Texas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Growth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</a:tr>
              <a:tr h="46848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Population Net Gain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397,000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1.5%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46848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Employment Net Gain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344,000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3.1%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6848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Retail Sales</a:t>
                      </a:r>
                      <a:r>
                        <a:rPr lang="en-US" sz="24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Net Gain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$29.1</a:t>
                      </a:r>
                      <a:r>
                        <a:rPr lang="en-US" sz="24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Billion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6.7%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46848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Venture Capital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$1.3 Billion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12.0%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6848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Net Business Formation, 2012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12,400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3.8%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46848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Median </a:t>
                      </a:r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Household </a:t>
                      </a:r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Income, 2013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$51,700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0.4%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6848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Housing</a:t>
                      </a:r>
                      <a:r>
                        <a:rPr lang="en-US" sz="24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Starts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97,000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0.6%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92000" y="6386535"/>
            <a:ext cx="4106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US </a:t>
            </a:r>
            <a:r>
              <a:rPr lang="en-US" sz="1200" dirty="0"/>
              <a:t>Census, </a:t>
            </a:r>
            <a:r>
              <a:rPr lang="en-US" sz="1200" dirty="0" smtClean="0"/>
              <a:t>Bureau of Labor Statistics, </a:t>
            </a:r>
            <a:r>
              <a:rPr lang="en-US" sz="1200" dirty="0" err="1" smtClean="0"/>
              <a:t>PriceWaterhouseCoopers</a:t>
            </a:r>
            <a:r>
              <a:rPr lang="en-US" sz="1200" dirty="0" smtClean="0"/>
              <a:t>, </a:t>
            </a:r>
            <a:r>
              <a:rPr lang="en-US" sz="1200" dirty="0"/>
              <a:t>Texas A&amp;M Real Estate Center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6974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2060"/>
                </a:solidFill>
              </a:rPr>
              <a:t>Innovative PPP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2001" y="1356175"/>
            <a:ext cx="9310318" cy="5581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432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VC &gt; $1 Billion in 2014</a:t>
            </a:r>
          </a:p>
          <a:p>
            <a:pPr marL="285750" indent="-285750">
              <a:lnSpc>
                <a:spcPts val="432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Corporate Equity &gt; $1 Billion in 2014</a:t>
            </a:r>
          </a:p>
          <a:p>
            <a:pPr marL="285750" indent="-285750">
              <a:lnSpc>
                <a:spcPts val="432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Angel Investment &gt; $ 30 Million in 2014</a:t>
            </a:r>
          </a:p>
          <a:p>
            <a:pPr marL="285750" indent="-285750">
              <a:lnSpc>
                <a:spcPts val="432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Micro Electronics &amp; Comp. Technology (MCC)</a:t>
            </a:r>
          </a:p>
          <a:p>
            <a:pPr marL="285750" indent="-285750">
              <a:lnSpc>
                <a:spcPts val="432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SEMATECH</a:t>
            </a:r>
          </a:p>
          <a:p>
            <a:pPr marL="285750" indent="-285750">
              <a:lnSpc>
                <a:spcPts val="432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0000"/>
                </a:solidFill>
              </a:rPr>
              <a:t>Texas Enterprise Fund</a:t>
            </a:r>
          </a:p>
          <a:p>
            <a:pPr marL="285750" indent="-285750">
              <a:lnSpc>
                <a:spcPts val="432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Google Fiber</a:t>
            </a:r>
          </a:p>
          <a:p>
            <a:pPr marL="285750" indent="-285750">
              <a:lnSpc>
                <a:spcPts val="432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21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2060"/>
                </a:solidFill>
              </a:rPr>
              <a:t>Innovative PPP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2000" y="1356175"/>
            <a:ext cx="9077843" cy="4875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432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UT– attracts &gt; $1 Billion in Research Annually</a:t>
            </a:r>
          </a:p>
          <a:p>
            <a:pPr marL="285750" indent="-285750">
              <a:lnSpc>
                <a:spcPts val="432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Incubators in Clean Energy</a:t>
            </a:r>
          </a:p>
          <a:p>
            <a:pPr marL="285750" indent="-285750">
              <a:lnSpc>
                <a:spcPts val="432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Austin Technology Incubator</a:t>
            </a:r>
          </a:p>
          <a:p>
            <a:pPr marL="285750" indent="-285750">
              <a:lnSpc>
                <a:spcPts val="432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Numerous Private Accelerators / Incubators</a:t>
            </a:r>
          </a:p>
          <a:p>
            <a:pPr marL="285750" indent="-285750">
              <a:lnSpc>
                <a:spcPts val="432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Leading Activities in Clean Tech</a:t>
            </a:r>
          </a:p>
          <a:p>
            <a:pPr marL="285750" indent="-285750">
              <a:lnSpc>
                <a:spcPts val="432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0000"/>
                </a:solidFill>
              </a:rPr>
              <a:t>Austin 55% Renewable Energy Goals by 2025</a:t>
            </a:r>
          </a:p>
          <a:p>
            <a:pPr marL="285750" indent="-285750">
              <a:lnSpc>
                <a:spcPts val="432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Pickle Research Center</a:t>
            </a:r>
          </a:p>
        </p:txBody>
      </p:sp>
    </p:spTree>
    <p:extLst>
      <p:ext uri="{BB962C8B-B14F-4D97-AF65-F5344CB8AC3E}">
        <p14:creationId xmlns:p14="http://schemas.microsoft.com/office/powerpoint/2010/main" val="121311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The End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236573"/>
            <a:ext cx="1173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1"/>
                </a:solidFill>
              </a:rPr>
              <a:t>THANK YOU!</a:t>
            </a:r>
          </a:p>
          <a:p>
            <a:pPr algn="ctr"/>
            <a:endParaRPr lang="en-US" sz="6000" b="1" dirty="0" smtClean="0">
              <a:solidFill>
                <a:schemeClr val="accent1"/>
              </a:solidFill>
            </a:endParaRPr>
          </a:p>
          <a:p>
            <a:pPr algn="ctr"/>
            <a:r>
              <a:rPr lang="en-US" sz="4000" b="1" dirty="0" smtClean="0"/>
              <a:t>Questions?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945" y="4031988"/>
            <a:ext cx="4334256" cy="2795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4756"/>
            <a:ext cx="2857500" cy="91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8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Austin At-A-Glance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906507"/>
              </p:ext>
            </p:extLst>
          </p:nvPr>
        </p:nvGraphicFramePr>
        <p:xfrm>
          <a:off x="2100738" y="1651914"/>
          <a:ext cx="8533514" cy="3747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7680"/>
                <a:gridCol w="2117917"/>
                <a:gridCol w="2117917"/>
              </a:tblGrid>
              <a:tr h="46848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Austin</a:t>
                      </a:r>
                      <a:endParaRPr lang="en-US" sz="2400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Growth</a:t>
                      </a:r>
                      <a:endParaRPr lang="en-US" sz="2400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</a:tr>
              <a:tr h="46848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Population Net Gain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66,000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3.5%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46848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Employment Net Gain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39,100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4.5%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6848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Retail Sales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Net Gain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$2.1 Billion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6.7%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46848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Venture Capital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$557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Million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22.6%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6848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Net Business Formation, 2012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1,800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4.3%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46848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Median Household Income, 2013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$61,800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2.4%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6848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Housing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Starts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11,200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17.9%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92000" y="6420580"/>
            <a:ext cx="582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US </a:t>
            </a:r>
            <a:r>
              <a:rPr lang="en-US" sz="1200" dirty="0"/>
              <a:t>Census, </a:t>
            </a:r>
            <a:r>
              <a:rPr lang="en-US" sz="1200" dirty="0" smtClean="0"/>
              <a:t>Bureau of Labor Statistics, </a:t>
            </a:r>
            <a:r>
              <a:rPr lang="en-US" sz="1200" dirty="0" err="1" smtClean="0"/>
              <a:t>PriceWaterhouseCoopers</a:t>
            </a:r>
            <a:r>
              <a:rPr lang="en-US" sz="1200" dirty="0" smtClean="0"/>
              <a:t>, </a:t>
            </a:r>
            <a:r>
              <a:rPr lang="en-US" sz="1200" dirty="0"/>
              <a:t>Texas A&amp;M Real Estate Center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5371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Jobs Growth by Sector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594084175"/>
              </p:ext>
            </p:extLst>
          </p:nvPr>
        </p:nvGraphicFramePr>
        <p:xfrm>
          <a:off x="1492001" y="962025"/>
          <a:ext cx="10571662" cy="5275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79384" y="6627167"/>
            <a:ext cx="6898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Bureau of Labor Statistics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9511532" y="2600218"/>
            <a:ext cx="255213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Net New Jobs: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/>
              <a:t>U.S.       2.3 Million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/>
              <a:t>Texas     344,000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2824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92000" y="0"/>
            <a:ext cx="10700000" cy="962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Employment Growth by Sector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492000" y="962025"/>
          <a:ext cx="8865945" cy="56649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6335"/>
                <a:gridCol w="1599870"/>
                <a:gridCol w="1599870"/>
                <a:gridCol w="1599870"/>
              </a:tblGrid>
              <a:tr h="263721">
                <a:tc gridSpan="4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1990 – 2013 Employment </a:t>
                      </a:r>
                      <a:r>
                        <a:rPr lang="en-US" sz="2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Growth by Sector</a:t>
                      </a:r>
                      <a:endParaRPr lang="en-US" sz="24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6372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Sectors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Austin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Texas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U.S.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6372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Construction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234%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67.5%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11.3%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</a:tr>
              <a:tr h="26372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Manufacturing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11%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-9.9%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-32.8%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</a:tr>
              <a:tr h="41098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Wholesale Trade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253%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50.8%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10.8%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</a:tr>
              <a:tr h="26372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Retail Trade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110%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34.6%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12.3%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</a:tr>
              <a:tr h="26372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Information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124%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14.3%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-1.9%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</a:tr>
              <a:tr h="26372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Finance and Insurance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91%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53.7%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10.8%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</a:tr>
              <a:tr h="26372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Real Estate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132%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42.0%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13.7%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</a:tr>
              <a:tr h="26372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Business Services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257%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126.8%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64.8%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</a:tr>
              <a:tr h="26372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Educational Services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182%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70.1%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42.8%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</a:tr>
              <a:tr h="26372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Health Care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184%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114.2%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76.3%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</a:tr>
              <a:tr h="26372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Arts and Entertainment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78%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22.1%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39.9%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</a:tr>
              <a:tr h="26372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Travel and Food Services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191%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105.9%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54.2%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</a:tr>
              <a:tr h="26372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Public Administration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31%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36.2%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13.5%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92000" y="6581001"/>
            <a:ext cx="4343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408828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499260" y="2073211"/>
            <a:ext cx="870060" cy="2931927"/>
          </a:xfrm>
          <a:prstGeom prst="rect">
            <a:avLst/>
          </a:prstGeom>
          <a:pattFill prst="wdDnDiag">
            <a:fgClr>
              <a:schemeClr val="bg2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336464" y="2073211"/>
            <a:ext cx="256842" cy="2931927"/>
          </a:xfrm>
          <a:prstGeom prst="rect">
            <a:avLst/>
          </a:prstGeom>
          <a:pattFill prst="wdDnDiag">
            <a:fgClr>
              <a:schemeClr val="bg2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716999" y="2055380"/>
            <a:ext cx="379127" cy="2949758"/>
          </a:xfrm>
          <a:prstGeom prst="rect">
            <a:avLst/>
          </a:prstGeom>
          <a:pattFill prst="wdDnDiag">
            <a:fgClr>
              <a:schemeClr val="bg2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4449667"/>
              </p:ext>
            </p:extLst>
          </p:nvPr>
        </p:nvGraphicFramePr>
        <p:xfrm>
          <a:off x="1491999" y="962024"/>
          <a:ext cx="9936581" cy="5226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Jobs Momentum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92000" y="6581001"/>
            <a:ext cx="4343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Bureau of Labor Statistics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829026" y="5718346"/>
            <a:ext cx="3220312" cy="403217"/>
            <a:chOff x="3729853" y="5941295"/>
            <a:chExt cx="2456490" cy="461594"/>
          </a:xfrm>
        </p:grpSpPr>
        <p:sp>
          <p:nvSpPr>
            <p:cNvPr id="19" name="Rectangle 18"/>
            <p:cNvSpPr/>
            <p:nvPr/>
          </p:nvSpPr>
          <p:spPr>
            <a:xfrm>
              <a:off x="3729853" y="5941295"/>
              <a:ext cx="441125" cy="461594"/>
            </a:xfrm>
            <a:prstGeom prst="rect">
              <a:avLst/>
            </a:prstGeom>
            <a:pattFill prst="wdDnDiag">
              <a:fgClr>
                <a:schemeClr val="bg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TextBox 3"/>
            <p:cNvSpPr txBox="1"/>
            <p:nvPr/>
          </p:nvSpPr>
          <p:spPr>
            <a:xfrm>
              <a:off x="4170978" y="6053465"/>
              <a:ext cx="2015365" cy="236868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dirty="0" smtClean="0"/>
                <a:t>U.S. Recessions</a:t>
              </a:r>
              <a:endParaRPr lang="en-US" sz="2800" b="1" dirty="0"/>
            </a:p>
          </p:txBody>
        </p:sp>
      </p:grpSp>
      <p:sp>
        <p:nvSpPr>
          <p:cNvPr id="22" name="TextBox 15"/>
          <p:cNvSpPr txBox="1"/>
          <p:nvPr/>
        </p:nvSpPr>
        <p:spPr>
          <a:xfrm>
            <a:off x="2538408" y="1673101"/>
            <a:ext cx="1944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 smtClean="0"/>
              <a:t>S&amp;L</a:t>
            </a:r>
            <a:r>
              <a:rPr lang="en-US" sz="2000" b="1" dirty="0" smtClean="0"/>
              <a:t> Recession</a:t>
            </a:r>
            <a:endParaRPr lang="en-US" sz="2000" b="1" dirty="0"/>
          </a:p>
        </p:txBody>
      </p:sp>
      <p:sp>
        <p:nvSpPr>
          <p:cNvPr id="24" name="TextBox 6"/>
          <p:cNvSpPr txBox="1"/>
          <p:nvPr/>
        </p:nvSpPr>
        <p:spPr>
          <a:xfrm>
            <a:off x="5396500" y="1673101"/>
            <a:ext cx="2393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Dot.com Recession</a:t>
            </a:r>
            <a:endParaRPr lang="en-US" sz="2000" b="1" dirty="0"/>
          </a:p>
        </p:txBody>
      </p:sp>
      <p:sp>
        <p:nvSpPr>
          <p:cNvPr id="25" name="TextBox 6"/>
          <p:cNvSpPr txBox="1"/>
          <p:nvPr/>
        </p:nvSpPr>
        <p:spPr>
          <a:xfrm>
            <a:off x="8162376" y="1655270"/>
            <a:ext cx="194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Great Recession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11344327" y="2204645"/>
            <a:ext cx="1105500" cy="44222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1"/>
                </a:solidFill>
              </a:rPr>
              <a:t>127%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11344435" y="3503267"/>
            <a:ext cx="1105500" cy="44222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002060"/>
                </a:solidFill>
              </a:rPr>
              <a:t>61%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11344435" y="4331713"/>
            <a:ext cx="1105392" cy="44217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25%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2060"/>
                </a:solidFill>
              </a:rPr>
              <a:t>Program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2001" y="1356175"/>
            <a:ext cx="7564914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432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accent1"/>
                </a:solidFill>
              </a:rPr>
              <a:t>Austin’s Economic Drivers</a:t>
            </a:r>
          </a:p>
          <a:p>
            <a:pPr>
              <a:lnSpc>
                <a:spcPts val="4320"/>
              </a:lnSpc>
              <a:spcBef>
                <a:spcPts val="600"/>
              </a:spcBef>
              <a:spcAft>
                <a:spcPts val="600"/>
              </a:spcAft>
            </a:pP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8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E Color Scheme">
      <a:dk1>
        <a:srgbClr val="000000"/>
      </a:dk1>
      <a:lt1>
        <a:srgbClr val="FFFFFF"/>
      </a:lt1>
      <a:dk2>
        <a:srgbClr val="7D7E7E"/>
      </a:dk2>
      <a:lt2>
        <a:srgbClr val="C9C7C7"/>
      </a:lt2>
      <a:accent1>
        <a:srgbClr val="F15C22"/>
      </a:accent1>
      <a:accent2>
        <a:srgbClr val="DEDB2B"/>
      </a:accent2>
      <a:accent3>
        <a:srgbClr val="3DC7F4"/>
      </a:accent3>
      <a:accent4>
        <a:srgbClr val="D8D8D8"/>
      </a:accent4>
      <a:accent5>
        <a:srgbClr val="BFBFBF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15588</TotalTime>
  <Words>2311</Words>
  <Application>Microsoft Office PowerPoint</Application>
  <PresentationFormat>Widescreen</PresentationFormat>
  <Paragraphs>899</Paragraphs>
  <Slides>42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Gill Sans</vt:lpstr>
      <vt:lpstr>ヒラギノ角ゴ ProN W3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Bean</dc:creator>
  <cp:lastModifiedBy>David Wallace</cp:lastModifiedBy>
  <cp:revision>663</cp:revision>
  <cp:lastPrinted>2015-08-12T05:57:52Z</cp:lastPrinted>
  <dcterms:created xsi:type="dcterms:W3CDTF">2014-12-10T16:12:04Z</dcterms:created>
  <dcterms:modified xsi:type="dcterms:W3CDTF">2015-08-12T06:22:24Z</dcterms:modified>
</cp:coreProperties>
</file>